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sldIdLst>
    <p:sldId id="256" r:id="rId5"/>
    <p:sldId id="369" r:id="rId6"/>
    <p:sldId id="370" r:id="rId7"/>
    <p:sldId id="333" r:id="rId8"/>
    <p:sldId id="334" r:id="rId9"/>
    <p:sldId id="341" r:id="rId10"/>
    <p:sldId id="335" r:id="rId11"/>
    <p:sldId id="342" r:id="rId12"/>
    <p:sldId id="343" r:id="rId13"/>
    <p:sldId id="344" r:id="rId14"/>
    <p:sldId id="336" r:id="rId15"/>
    <p:sldId id="345" r:id="rId16"/>
    <p:sldId id="346" r:id="rId17"/>
    <p:sldId id="371" r:id="rId18"/>
    <p:sldId id="347" r:id="rId19"/>
    <p:sldId id="350" r:id="rId20"/>
    <p:sldId id="351" r:id="rId21"/>
    <p:sldId id="349" r:id="rId22"/>
    <p:sldId id="348" r:id="rId23"/>
    <p:sldId id="353" r:id="rId24"/>
    <p:sldId id="337" r:id="rId25"/>
    <p:sldId id="354" r:id="rId26"/>
    <p:sldId id="352" r:id="rId27"/>
    <p:sldId id="356" r:id="rId28"/>
    <p:sldId id="357" r:id="rId29"/>
    <p:sldId id="355" r:id="rId30"/>
    <p:sldId id="360" r:id="rId31"/>
    <p:sldId id="361" r:id="rId32"/>
    <p:sldId id="338" r:id="rId33"/>
    <p:sldId id="367" r:id="rId34"/>
    <p:sldId id="339" r:id="rId35"/>
    <p:sldId id="364" r:id="rId36"/>
    <p:sldId id="365" r:id="rId37"/>
    <p:sldId id="366" r:id="rId38"/>
    <p:sldId id="340" r:id="rId39"/>
    <p:sldId id="362" r:id="rId40"/>
    <p:sldId id="363" r:id="rId41"/>
    <p:sldId id="332" r:id="rId42"/>
    <p:sldId id="368" r:id="rId43"/>
    <p:sldId id="3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39902-8F39-4FD1-9024-0753B166717E}" type="datetimeFigureOut">
              <a:rPr lang="pt-BR" smtClean="0"/>
              <a:t>04/07/2024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35E38-888D-45CA-9A0A-14F7D7C759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37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1B056-EA0F-7AD4-4FDE-C9D555A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B0E120-5287-6F5C-72BC-FB8EF4099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8525D9-71BA-9F28-F554-5D7E013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BE8C-0BC9-44B8-88EB-407DDE060171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B23DF-A371-EA54-DA4D-2CEFACA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FFCB66-CD27-A29F-D243-02115D60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062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53855-E1A0-B510-B1CE-E2EF2938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BB3486-3922-286A-5CA0-289C95DAB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3F35D-C1AD-F5E7-AAAB-C2DAF21F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F94A-4487-45FA-B79D-6796CA0075BF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9059C-C6FC-EF23-B9E9-B9BEB51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FBEDF3-78B4-05B5-EF8D-23E189AA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5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B15A8-3A38-7E18-35D0-95E3E9F0C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06B24C-7913-1C98-2E3A-852B0C3C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DDF67-22F4-F84B-2588-5395D770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4348-04EB-4732-A434-5769769845F7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6EA8D-08BA-1E8E-B454-0617A239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5419F8-85AE-00CA-1C68-64616EE9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13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76E7E-C53C-60F2-6235-B70B8C11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18902-3FEB-D08B-CF6E-8F697F7B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579E23-A2CA-A8E6-AED0-08B49D73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29C7-ACC6-442F-A5EB-F14376ED760C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8E9F79-5826-F91D-BF7F-9CBD465D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E18B13-DD64-2679-C619-BF211DFF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F7D05-EFA4-8F2F-7401-3B824A70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EA31A-7F92-8793-69BC-CF217D22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0C039-AE3B-803A-79B6-93336763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1F9B-0BFE-4A95-AAE4-32188D638175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C882C8-BB47-AAB1-FCCA-B375BAEA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C68226-A473-A842-8B9A-12DCADB3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DA390-458B-F856-4549-F68CA0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A1741-20A1-C9D0-F3A9-4F477C8A7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CF3371-01B5-12EC-D42D-9D8411B38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238093-6634-F172-97D0-D18D568C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7658-03F6-4B37-B639-4BFE5A1B6003}" type="datetime1">
              <a:rPr lang="pt-BR" smtClean="0"/>
              <a:t>04/07/2024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0B7553-C1EA-B9EC-CA50-71F9A08F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4B2655-EDC9-B9BD-0F2D-5E9C422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6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1D51D-B5DA-4D44-D994-2194CDC0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B8B1DF-0A97-12FE-B451-C3D2397B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50D33-6E8F-EA0E-340B-69276E985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1B45AE-7558-FF44-1E6B-4D04F0CB8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10357-E5E1-D42D-3654-225796E91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A1359A-D4D8-2F24-2ADD-55A2E911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E08B-B264-4390-AB31-48BFF11E367D}" type="datetime1">
              <a:rPr lang="pt-BR" smtClean="0"/>
              <a:t>04/07/2024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C3A1D1-674C-9CE7-48E4-B3C5AE59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926809-0DE1-B10B-9786-A1E2514E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31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A9FB2-F940-095F-49A4-916712F2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B8DA99-6CD0-4585-1027-3AD5CF30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5026-F2E8-4FE2-B10A-81B2E9D20965}" type="datetime1">
              <a:rPr lang="pt-BR" smtClean="0"/>
              <a:t>04/07/2024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5B773B-EF1B-5FC6-84B3-C7AF7CE0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4DD801-316B-1464-D977-210B278D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28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3AFDE6-24E9-83BF-5D1E-7B39670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1D38-2C42-42E0-B1A7-AABE7D5DBD31}" type="datetime1">
              <a:rPr lang="pt-BR" smtClean="0"/>
              <a:t>04/07/2024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7862AB-0DCB-B6B9-B169-C1C872F0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A5F26-2118-09DC-0FB7-333091C6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8CEF5-E46D-0442-FA35-0F614EA8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EB795-CDB7-BD85-170B-6EDD55AE2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9D0FFE-5344-99A5-BEE4-E49BE8FB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A69DCC-C284-DE47-49E4-E2DAE739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E4FF-1C9F-4BB8-9571-34CAA86BABC3}" type="datetime1">
              <a:rPr lang="pt-BR" smtClean="0"/>
              <a:t>04/07/2024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3445A6-A4C3-2F34-FD8F-32F2F127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6DDA62-2A4E-7091-1CD7-6FC12AB4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9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30487-3478-0E6E-A1D8-A17409A9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FC76E2-3756-B2AF-61FD-9E4A7D7CF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53BE8-9DFA-2DCD-E68A-6619470F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0320DE-7936-BBFC-AA55-B2982F42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C1F8-BBA0-4C55-92DC-6CCD4A7CFCA0}" type="datetime1">
              <a:rPr lang="pt-BR" smtClean="0"/>
              <a:t>04/07/2024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A24B4-E3DE-DA35-854F-24BFEA8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EBA6A-E236-2DF7-E7CD-C9A95965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7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E271B3-9FA4-BD7A-AEF3-548A5AE6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DCABE9-B7FD-3A9E-6916-AF1C9BCB6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01F5D-DA2F-297A-886B-79202ACB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FB7FE-868F-46E6-B8F5-88B294ED01EB}" type="datetime1">
              <a:rPr lang="pt-BR" smtClean="0"/>
              <a:t>04/07/2024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FF533B-CFE8-289C-9614-87434658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A73F9-2C8B-5A16-62E9-CB5DBE704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u="sng" baseline="0">
                <a:solidFill>
                  <a:schemeClr val="tx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fld id="{00902CEA-C443-4831-BBAE-DD9637F21D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69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382B-A557-574E-7D51-1AF4B079D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011" y="2243794"/>
            <a:ext cx="9144000" cy="1452127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Características Dinâmicas dos Processos Industriais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050B77-A822-656A-ED0F-91351A79D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746" y="3928864"/>
            <a:ext cx="9144000" cy="536041"/>
          </a:xfrm>
        </p:spPr>
        <p:txBody>
          <a:bodyPr>
            <a:normAutofit/>
          </a:bodyPr>
          <a:lstStyle/>
          <a:p>
            <a:r>
              <a:rPr lang="pt-BR" sz="2800" b="1" dirty="0"/>
              <a:t>Controle de Processos Industriais (CPI)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90D031-B510-D890-D5D7-F108DF1B6432}"/>
              </a:ext>
            </a:extLst>
          </p:cNvPr>
          <p:cNvSpPr txBox="1"/>
          <p:nvPr/>
        </p:nvSpPr>
        <p:spPr>
          <a:xfrm>
            <a:off x="4755886" y="6228367"/>
            <a:ext cx="28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dhiego.fernandes@unesp.br </a:t>
            </a:r>
          </a:p>
        </p:txBody>
      </p:sp>
      <p:pic>
        <p:nvPicPr>
          <p:cNvPr id="6" name="Picture 12" descr="Unesp Sorocaba | Sorocaba SP">
            <a:extLst>
              <a:ext uri="{FF2B5EF4-FFF2-40B4-BE49-F238E27FC236}">
                <a16:creationId xmlns:a16="http://schemas.microsoft.com/office/drawing/2014/main" id="{48F412F5-C374-4E49-F435-415BFD3E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14145" r="13228" b="14205"/>
          <a:stretch/>
        </p:blipFill>
        <p:spPr bwMode="auto">
          <a:xfrm>
            <a:off x="446772" y="268890"/>
            <a:ext cx="1399458" cy="13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s - Diretoria Técnica Acadêmica - Unesp - Instituto de Geociências e  Ciências Exatas - Câmpus de Rio Claro">
            <a:extLst>
              <a:ext uri="{FF2B5EF4-FFF2-40B4-BE49-F238E27FC236}">
                <a16:creationId xmlns:a16="http://schemas.microsoft.com/office/drawing/2014/main" id="{83D073E1-9A1B-1F30-BA9D-60C3090B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83" y="202684"/>
            <a:ext cx="3579057" cy="14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ca_banner – Engenharia de Controle e Automação">
            <a:extLst>
              <a:ext uri="{FF2B5EF4-FFF2-40B4-BE49-F238E27FC236}">
                <a16:creationId xmlns:a16="http://schemas.microsoft.com/office/drawing/2014/main" id="{9D1AAC71-F859-D4D7-7E3C-AFFF897B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1178" r="15300" b="7626"/>
          <a:stretch/>
        </p:blipFill>
        <p:spPr bwMode="auto">
          <a:xfrm>
            <a:off x="9050553" y="366634"/>
            <a:ext cx="2743200" cy="12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8D4DC0-57CB-7A8C-B0C8-A38159814EBC}"/>
              </a:ext>
            </a:extLst>
          </p:cNvPr>
          <p:cNvSpPr txBox="1"/>
          <p:nvPr/>
        </p:nvSpPr>
        <p:spPr>
          <a:xfrm>
            <a:off x="4235138" y="5779780"/>
            <a:ext cx="372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Prof. Dr. Dhiego Fernandes Carvalho 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E4E41A2-B3F4-6131-E313-F2B89D6A4E1B}"/>
              </a:ext>
            </a:extLst>
          </p:cNvPr>
          <p:cNvSpPr txBox="1">
            <a:spLocks/>
          </p:cNvSpPr>
          <p:nvPr/>
        </p:nvSpPr>
        <p:spPr>
          <a:xfrm>
            <a:off x="1706281" y="4749801"/>
            <a:ext cx="9213410" cy="779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Departamento de Engenharia de Controle e Automação</a:t>
            </a:r>
          </a:p>
          <a:p>
            <a:r>
              <a:rPr lang="pt-BR" sz="2800" dirty="0"/>
              <a:t>Instituto de Ciência e Tecnologia – UNESP – Campus Sorocaba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5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6A454-36A0-E2AB-9452-F63BEEE2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Tempo Morto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C57FCF-771F-3A03-9073-11A9DD99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80951"/>
            <a:ext cx="6894576" cy="341360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E6468-50B6-36B4-632E-9C2A35CF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pt-BR" sz="2200" dirty="0"/>
              <a:t>É</a:t>
            </a:r>
            <a:r>
              <a:rPr lang="pt-BR" sz="2200" i="0" dirty="0">
                <a:effectLst/>
              </a:rPr>
              <a:t> </a:t>
            </a:r>
            <a:r>
              <a:rPr lang="pt-BR" sz="2200" b="0" i="0" dirty="0">
                <a:effectLst/>
              </a:rPr>
              <a:t>o intervalo de tempo entre uma mudança em um estímulo (Variável Manipulada - VM) e o início de uma resposta (Variável </a:t>
            </a:r>
            <a:r>
              <a:rPr lang="pt-BR" sz="2200" dirty="0"/>
              <a:t>C</a:t>
            </a:r>
            <a:r>
              <a:rPr lang="pt-BR" sz="2200" b="0" i="0" dirty="0">
                <a:effectLst/>
              </a:rPr>
              <a:t>ontrolada - VC) em um sistema. </a:t>
            </a: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EA0C-5E58-F064-0F5C-82D98F66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F12BCA-B153-90D7-A440-ED142E2C3580}"/>
              </a:ext>
            </a:extLst>
          </p:cNvPr>
          <p:cNvSpPr txBox="1"/>
          <p:nvPr/>
        </p:nvSpPr>
        <p:spPr>
          <a:xfrm>
            <a:off x="6014418" y="1766260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VM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0FD242-674E-8519-D335-EBBE499AD62D}"/>
              </a:ext>
            </a:extLst>
          </p:cNvPr>
          <p:cNvSpPr txBox="1"/>
          <p:nvPr/>
        </p:nvSpPr>
        <p:spPr>
          <a:xfrm>
            <a:off x="7094008" y="1766260"/>
            <a:ext cx="4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VC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09B7BE-16BE-3967-1A8F-15FB84684A49}"/>
              </a:ext>
            </a:extLst>
          </p:cNvPr>
          <p:cNvSpPr txBox="1"/>
          <p:nvPr/>
        </p:nvSpPr>
        <p:spPr>
          <a:xfrm>
            <a:off x="5368685" y="4180294"/>
            <a:ext cx="163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Tempo Morto</a:t>
            </a:r>
          </a:p>
        </p:txBody>
      </p:sp>
    </p:spTree>
    <p:extLst>
      <p:ext uri="{BB962C8B-B14F-4D97-AF65-F5344CB8AC3E}">
        <p14:creationId xmlns:p14="http://schemas.microsoft.com/office/powerpoint/2010/main" val="278956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C086D3-7664-10FD-8FF6-DACD16D5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pt-BR" sz="5400"/>
              <a:t>Atrasos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764AFA-FEDA-96F0-720B-2F1A2B7A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64108"/>
            <a:ext cx="6894576" cy="344728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5F2E4A-93F5-409A-DB3C-0FF9319C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pt-BR" sz="2200"/>
              <a:t>Raramente a capacitância e resistência ocorrem sozinhas em um processo, então são poucos os que não tem tempo morto.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C55FDE-7581-2D0A-5406-B4127C00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97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AC670D-9E3A-CA39-923B-ACA070EB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Atrasos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6A0F9E-2F41-C631-1873-6E232514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2927650"/>
          </a:xfrm>
        </p:spPr>
        <p:txBody>
          <a:bodyPr anchor="t">
            <a:normAutofit/>
          </a:bodyPr>
          <a:lstStyle/>
          <a:p>
            <a:r>
              <a:rPr lang="pt-BR" sz="1900" b="0" i="0" dirty="0">
                <a:effectLst/>
              </a:rPr>
              <a:t>Em um sistema de controle de velocidade de uma esteira transportadora. </a:t>
            </a:r>
          </a:p>
          <a:p>
            <a:pPr lvl="1"/>
            <a:r>
              <a:rPr lang="pt-BR" sz="1900" b="1" dirty="0"/>
              <a:t>Resistência</a:t>
            </a:r>
            <a:r>
              <a:rPr lang="pt-BR" sz="1900" dirty="0"/>
              <a:t>: </a:t>
            </a:r>
            <a:r>
              <a:rPr lang="pt-BR" sz="1900" b="0" i="0" dirty="0">
                <a:effectLst/>
              </a:rPr>
              <a:t>a força de atrito que atua contra o movimento da esteira. </a:t>
            </a:r>
          </a:p>
          <a:p>
            <a:pPr lvl="1"/>
            <a:r>
              <a:rPr lang="pt-BR" sz="1900" b="1" dirty="0"/>
              <a:t>Capacitância</a:t>
            </a:r>
            <a:r>
              <a:rPr lang="pt-BR" sz="1900" dirty="0"/>
              <a:t>:</a:t>
            </a:r>
            <a:r>
              <a:rPr lang="pt-BR" sz="1900" b="0" i="0" dirty="0">
                <a:effectLst/>
              </a:rPr>
              <a:t> a inércia da esteira, que é a tendência da esteira de resistir a mudanças em sua velocidade. </a:t>
            </a:r>
          </a:p>
          <a:p>
            <a:pPr lvl="1"/>
            <a:r>
              <a:rPr lang="pt-BR" sz="1900" b="1" i="0" dirty="0">
                <a:effectLst/>
              </a:rPr>
              <a:t>Tempo </a:t>
            </a:r>
            <a:r>
              <a:rPr lang="pt-BR" sz="1900" b="1" dirty="0"/>
              <a:t>Morto</a:t>
            </a:r>
            <a:r>
              <a:rPr lang="pt-BR" sz="1900" dirty="0"/>
              <a:t>: </a:t>
            </a:r>
            <a:r>
              <a:rPr lang="pt-BR" sz="1900" b="0" i="0" dirty="0">
                <a:effectLst/>
              </a:rPr>
              <a:t>o tempo necessário para o controlador de velocidade registrar uma mudança na velocidade da esteira.</a:t>
            </a: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8CEADA-ABD9-8B15-D77F-FD2D75373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9" b="-1"/>
          <a:stretch/>
        </p:blipFill>
        <p:spPr>
          <a:xfrm>
            <a:off x="6099048" y="1751218"/>
            <a:ext cx="5458968" cy="3355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FE401F-96CC-6D5D-EFCF-EACDF2EC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35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364B25-F23A-B9F2-1B76-4444308B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BR" sz="3400"/>
              <a:t>Ordem dos Processos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15958-FE9A-6A1F-5B36-39E2DC7E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A</a:t>
            </a:r>
            <a:r>
              <a:rPr lang="pt-BR" sz="1800" b="0" i="0" dirty="0">
                <a:effectLst/>
              </a:rPr>
              <a:t> "ordem" de um processo se refere ao número de componentes de armazenamento de energia independentes, como capacidades ou inércias, que estão presentes no sistema.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5B99A1-F488-4DFF-F2BC-54359784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9" b="426"/>
          <a:stretch/>
        </p:blipFill>
        <p:spPr>
          <a:xfrm>
            <a:off x="7183201" y="3494806"/>
            <a:ext cx="3543643" cy="2743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669919D-AD72-3904-67B4-60A3A5BC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3" y="371978"/>
            <a:ext cx="4914197" cy="27432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4E632-0850-D9D1-288B-03115E4C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54C9902-A2C6-11F3-2B88-8B1D5F59D197}"/>
              </a:ext>
            </a:extLst>
          </p:cNvPr>
          <p:cNvSpPr txBox="1">
            <a:spLocks/>
          </p:cNvSpPr>
          <p:nvPr/>
        </p:nvSpPr>
        <p:spPr>
          <a:xfrm>
            <a:off x="6617755" y="2161122"/>
            <a:ext cx="5246255" cy="71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43E783-6554-F711-159F-52AAD78DEBC3}"/>
              </a:ext>
            </a:extLst>
          </p:cNvPr>
          <p:cNvSpPr txBox="1"/>
          <p:nvPr/>
        </p:nvSpPr>
        <p:spPr>
          <a:xfrm>
            <a:off x="7583423" y="311794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Processo de Primeira Ordem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C520ED-3793-CB22-18EF-C5089906770F}"/>
              </a:ext>
            </a:extLst>
          </p:cNvPr>
          <p:cNvSpPr txBox="1"/>
          <p:nvPr/>
        </p:nvSpPr>
        <p:spPr>
          <a:xfrm>
            <a:off x="7588226" y="619326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Processo de Segunda Ordem</a:t>
            </a:r>
          </a:p>
        </p:txBody>
      </p:sp>
    </p:spTree>
    <p:extLst>
      <p:ext uri="{BB962C8B-B14F-4D97-AF65-F5344CB8AC3E}">
        <p14:creationId xmlns:p14="http://schemas.microsoft.com/office/powerpoint/2010/main" val="38358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9" name="Freeform: Shape 615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61" name="Freeform: Shape 616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5C4B7-0364-D3C1-6E19-41FDC2F4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BR" sz="3400"/>
              <a:t>Ordem dos Processos</a:t>
            </a:r>
            <a:endParaRPr lang="en-US" sz="3400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65" name="Rectangle 616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6D37B4-E944-FE1C-CF92-AF0E421B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pt-BR" sz="1800" dirty="0"/>
              <a:t>Esses processos são geralmente representados matematicamente por equações diferenciais ordinárias de primeira, segunda ordem, ou de ordem superiores.</a:t>
            </a:r>
          </a:p>
          <a:p>
            <a:endParaRPr lang="en-US" sz="1800" dirty="0"/>
          </a:p>
        </p:txBody>
      </p:sp>
      <p:pic>
        <p:nvPicPr>
          <p:cNvPr id="6152" name="Picture 8" descr="Equações diferenciais lineares de primeira ordem - YouTube">
            <a:extLst>
              <a:ext uri="{FF2B5EF4-FFF2-40B4-BE49-F238E27FC236}">
                <a16:creationId xmlns:a16="http://schemas.microsoft.com/office/drawing/2014/main" id="{06066C7E-59C5-7213-4361-4BF31662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000" r="2417" b="35756"/>
          <a:stretch/>
        </p:blipFill>
        <p:spPr bwMode="auto">
          <a:xfrm>
            <a:off x="6617368" y="1213369"/>
            <a:ext cx="5135719" cy="135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7 Equações Diferenciais de Segunda Ordem">
            <a:extLst>
              <a:ext uri="{FF2B5EF4-FFF2-40B4-BE49-F238E27FC236}">
                <a16:creationId xmlns:a16="http://schemas.microsoft.com/office/drawing/2014/main" id="{22943688-790B-AA17-17E9-E29F2CB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4328350"/>
            <a:ext cx="5135719" cy="9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E26DA3-557D-E0E3-CB80-19FFB7CB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7F3B5D-A97A-A486-9144-A1CA5C97AED5}"/>
              </a:ext>
            </a:extLst>
          </p:cNvPr>
          <p:cNvSpPr txBox="1"/>
          <p:nvPr/>
        </p:nvSpPr>
        <p:spPr>
          <a:xfrm>
            <a:off x="7888536" y="2743200"/>
            <a:ext cx="298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Eq. Diferencial de Primeira Ordem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0774E3-C696-7195-24F4-32491E694D1E}"/>
              </a:ext>
            </a:extLst>
          </p:cNvPr>
          <p:cNvSpPr txBox="1"/>
          <p:nvPr/>
        </p:nvSpPr>
        <p:spPr>
          <a:xfrm>
            <a:off x="7891565" y="5566819"/>
            <a:ext cx="2850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Eq. Diferencial de Segunda Ordem</a:t>
            </a:r>
          </a:p>
        </p:txBody>
      </p:sp>
    </p:spTree>
    <p:extLst>
      <p:ext uri="{BB962C8B-B14F-4D97-AF65-F5344CB8AC3E}">
        <p14:creationId xmlns:p14="http://schemas.microsoft.com/office/powerpoint/2010/main" val="365796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4BAD-B2ED-F3A2-1B03-9600EF70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468" y="281545"/>
            <a:ext cx="6875352" cy="1325563"/>
          </a:xfrm>
        </p:spPr>
        <p:txBody>
          <a:bodyPr/>
          <a:lstStyle/>
          <a:p>
            <a:r>
              <a:rPr lang="pt-BR" i="0" dirty="0">
                <a:effectLst/>
              </a:rPr>
              <a:t>Processo de Primeira Ordem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2FE9A1-EE88-0B4D-249D-FB4501382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218" y="1776777"/>
            <a:ext cx="10515600" cy="154526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É</a:t>
            </a:r>
            <a:r>
              <a:rPr lang="pt-BR" b="0" i="0" dirty="0">
                <a:effectLst/>
              </a:rPr>
              <a:t> caracterizado por uma única constante de tempo. Isso significa que o sistema tem uma única capacidade de armazenamento de energia. </a:t>
            </a:r>
          </a:p>
          <a:p>
            <a:pPr algn="just"/>
            <a:r>
              <a:rPr lang="pt-BR" b="0" i="0" dirty="0">
                <a:effectLst/>
              </a:rPr>
              <a:t>A equação geral para um processo de primeira ordem é: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F80DC7-C403-12F7-EC99-ED078666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15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2FB1867-100F-8943-70EE-83F90828D66B}"/>
                  </a:ext>
                </a:extLst>
              </p:cNvPr>
              <p:cNvSpPr txBox="1"/>
              <p:nvPr/>
            </p:nvSpPr>
            <p:spPr>
              <a:xfrm>
                <a:off x="1774594" y="3491709"/>
                <a:ext cx="3356295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sz="2400" i="1" dirty="0" err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2400" i="1" dirty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pt-BR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 err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i="1" dirty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2FB1867-100F-8943-70EE-83F90828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594" y="3491709"/>
                <a:ext cx="3356295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0800F38C-51A7-7D20-0A84-E2F8209961F7}"/>
              </a:ext>
            </a:extLst>
          </p:cNvPr>
          <p:cNvSpPr txBox="1"/>
          <p:nvPr/>
        </p:nvSpPr>
        <p:spPr>
          <a:xfrm>
            <a:off x="838200" y="4747430"/>
            <a:ext cx="9933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O</a:t>
            </a:r>
            <a:r>
              <a:rPr lang="pt-BR" b="0" i="0" dirty="0">
                <a:effectLst/>
              </a:rPr>
              <a:t>nde: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y é a variável de saída</a:t>
            </a: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u é a variável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τ é a constante de tempo do processo (quanto maior o valor de τ, mais lento é o sistema)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 err="1">
                <a:effectLst/>
              </a:rPr>
              <a:t>Kp</a:t>
            </a:r>
            <a:r>
              <a:rPr lang="pt-BR" b="0" i="0" dirty="0">
                <a:effectLst/>
              </a:rPr>
              <a:t> é o ganho do processo (o valor final que a saída atingirá para uma entrada em degrau unitário)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58539F0-9850-0DB5-F8FC-6EAF0B9E3AEB}"/>
                  </a:ext>
                </a:extLst>
              </p:cNvPr>
              <p:cNvSpPr txBox="1"/>
              <p:nvPr/>
            </p:nvSpPr>
            <p:spPr>
              <a:xfrm>
                <a:off x="7251233" y="3563460"/>
                <a:ext cx="3356295" cy="778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pt-BR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pt-BR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pt-BR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pt-BR" sz="2800" i="1" dirty="0" err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2800" i="1" dirty="0">
                            <a:latin typeface="Cambria Math" panose="02040503050406030204" pitchFamily="18" charset="0"/>
                          </a:rPr>
                          <m:t> + 1</m:t>
                        </m:r>
                      </m:den>
                    </m:f>
                  </m:oMath>
                </a14:m>
                <a:r>
                  <a:rPr lang="pt-BR" sz="2800" dirty="0"/>
                  <a:t> 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58539F0-9850-0DB5-F8FC-6EAF0B9E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33" y="3563460"/>
                <a:ext cx="3356295" cy="778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3AA6FA7-5328-0055-4E56-637D2E58FA39}"/>
              </a:ext>
            </a:extLst>
          </p:cNvPr>
          <p:cNvSpPr/>
          <p:nvPr/>
        </p:nvSpPr>
        <p:spPr>
          <a:xfrm>
            <a:off x="5503177" y="3867324"/>
            <a:ext cx="1557935" cy="285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3E05C5-C6A2-4B7B-8791-585A5098CA65}"/>
              </a:ext>
            </a:extLst>
          </p:cNvPr>
          <p:cNvSpPr txBox="1"/>
          <p:nvPr/>
        </p:nvSpPr>
        <p:spPr>
          <a:xfrm>
            <a:off x="5667791" y="4152549"/>
            <a:ext cx="115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Função de </a:t>
            </a:r>
          </a:p>
          <a:p>
            <a:pPr algn="ctr"/>
            <a:r>
              <a:rPr lang="pt-BR" sz="1400" dirty="0"/>
              <a:t>Transferência</a:t>
            </a:r>
          </a:p>
        </p:txBody>
      </p:sp>
    </p:spTree>
    <p:extLst>
      <p:ext uri="{BB962C8B-B14F-4D97-AF65-F5344CB8AC3E}">
        <p14:creationId xmlns:p14="http://schemas.microsoft.com/office/powerpoint/2010/main" val="52664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C45D23-F776-CD61-CC49-42854ED1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Processo de Primeira Ordem</a:t>
            </a:r>
          </a:p>
        </p:txBody>
      </p:sp>
      <p:sp>
        <p:nvSpPr>
          <p:cNvPr id="718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DD0266D-5BB6-569A-DC89-177A90AF6612}"/>
                  </a:ext>
                </a:extLst>
              </p:cNvPr>
              <p:cNvSpPr txBox="1"/>
              <p:nvPr/>
            </p:nvSpPr>
            <p:spPr>
              <a:xfrm>
                <a:off x="630936" y="2807208"/>
                <a:ext cx="3636264" cy="34107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Processo</a:t>
                </a:r>
                <a:r>
                  <a:rPr lang="en-US" sz="1900" b="1" i="1" dirty="0">
                    <a:effectLst/>
                  </a:rPr>
                  <a:t> de </a:t>
                </a:r>
                <a:r>
                  <a:rPr lang="en-US" sz="1900" b="1" i="1" dirty="0" err="1">
                    <a:effectLst/>
                  </a:rPr>
                  <a:t>Primeira</a:t>
                </a:r>
                <a:r>
                  <a:rPr lang="en-US" sz="1900" b="1" i="1" dirty="0">
                    <a:effectLst/>
                  </a:rPr>
                  <a:t> </a:t>
                </a:r>
                <a:r>
                  <a:rPr lang="en-US" sz="1900" b="1" i="1" dirty="0" err="1">
                    <a:effectLst/>
                  </a:rPr>
                  <a:t>Ordem</a:t>
                </a:r>
                <a:r>
                  <a:rPr lang="en-US" sz="1900" b="1" i="1" dirty="0">
                    <a:effectLst/>
                  </a:rPr>
                  <a:t>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900" b="1" i="1" dirty="0">
                    <a:effectLst/>
                  </a:rPr>
                  <a:t>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900" b="0" i="0">
                              <a:effectLst/>
                              <a:latin typeface="Cambria Math" panose="02040503050406030204" pitchFamily="18" charset="0"/>
                            </a:rPr>
                            <m:t>Y</m:t>
                          </m:r>
                          <m:d>
                            <m:dPr>
                              <m:ctrlPr>
                                <a:rPr lang="en-US" sz="19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9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1900" b="0" i="1">
                              <a:effectLst/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19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9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1900" b="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 + 1</m:t>
                          </m:r>
                        </m:den>
                      </m:f>
                    </m:oMath>
                  </m:oMathPara>
                </a14:m>
                <a:endParaRPr lang="en-US" sz="1900" b="0" i="1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b="1" i="1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i="1" dirty="0" err="1"/>
                  <a:t>Sendo</a:t>
                </a:r>
                <a:r>
                  <a:rPr lang="en-US" sz="1900" b="1" i="1" dirty="0"/>
                  <a:t>: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b="1" i="1" dirty="0">
                  <a:effectLst/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1900" b="0" i="0" dirty="0">
                    <a:effectLst/>
                  </a:rPr>
                  <a:t>e </a:t>
                </a:r>
                <a14:m>
                  <m:oMath xmlns:m="http://schemas.openxmlformats.org/officeDocument/2006/math"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900" b="0" i="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b="0" i="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 i="1" dirty="0" err="1">
                    <a:effectLst/>
                  </a:rPr>
                  <a:t>Resposta</a:t>
                </a:r>
                <a:r>
                  <a:rPr lang="en-US" sz="1900" b="1" i="1" dirty="0">
                    <a:effectLst/>
                  </a:rPr>
                  <a:t> </a:t>
                </a:r>
                <a:r>
                  <a:rPr lang="en-US" sz="1900" b="1" i="1" dirty="0" err="1">
                    <a:effectLst/>
                  </a:rPr>
                  <a:t>Degrau</a:t>
                </a:r>
                <a:r>
                  <a:rPr lang="en-US" sz="1900" b="1" i="1" dirty="0">
                    <a:effectLst/>
                  </a:rPr>
                  <a:t>: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b="0" i="1" dirty="0">
                  <a:effectLst/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)=1 </m:t>
                    </m:r>
                  </m:oMath>
                </a14:m>
                <a:r>
                  <a:rPr lang="en-US" sz="1900" b="0" i="0" dirty="0">
                    <a:effectLst/>
                  </a:rPr>
                  <a:t>para </a:t>
                </a:r>
                <a14:m>
                  <m:oMath xmlns:m="http://schemas.openxmlformats.org/officeDocument/2006/math"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900" b="0" i="1">
                        <a:effectLst/>
                        <a:latin typeface="Cambria Math" panose="02040503050406030204" pitchFamily="18" charset="0"/>
                      </a:rPr>
                      <m:t>&gt;=0</m:t>
                    </m:r>
                  </m:oMath>
                </a14:m>
                <a:r>
                  <a:rPr lang="en-US" sz="1900" dirty="0"/>
                  <a:t> →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1900" dirty="0"/>
                  <a:t>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DD0266D-5BB6-569A-DC89-177A90AF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6" y="2807208"/>
                <a:ext cx="3636264" cy="3410712"/>
              </a:xfrm>
              <a:prstGeom prst="rect">
                <a:avLst/>
              </a:prstGeom>
              <a:blipFill>
                <a:blip r:embed="rId2"/>
                <a:stretch>
                  <a:fillRect l="-671" t="-23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F5CEECF9-D3E4-6445-430D-EC0D2853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1769" y="1219811"/>
            <a:ext cx="6903720" cy="44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BF58F9-2A1F-E4D1-B0B6-952845C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902CEA-C443-4831-BBAE-DD9637F21DF8}" type="slidenum">
              <a:rPr lang="en-US" sz="1200" b="0" u="none" smtClean="0">
                <a:solidFill>
                  <a:schemeClr val="tx1">
                    <a:tint val="75000"/>
                  </a:schemeClr>
                </a:solidFill>
                <a:uFillTx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 b="0" u="none">
              <a:solidFill>
                <a:schemeClr val="tx1">
                  <a:tint val="75000"/>
                </a:scheme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916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B8B15-D3CB-8A19-870C-93161267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Primeira Ordem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EFCBAFC-0DB7-43AE-50E2-7FE639619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69765"/>
                <a:ext cx="5239645" cy="1994870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/>
                <a:r>
                  <a:rPr lang="pt-BR" sz="2900" b="0" i="0" dirty="0">
                    <a:effectLst/>
                  </a:rPr>
                  <a:t>Exemplo de controle de água de um tanque:</a:t>
                </a:r>
              </a:p>
              <a:p>
                <a:pPr lvl="1" algn="just"/>
                <a:r>
                  <a:rPr lang="pt-BR" sz="2900" b="1" dirty="0"/>
                  <a:t>E</a:t>
                </a:r>
                <a:r>
                  <a:rPr lang="pt-BR" sz="2900" b="1" i="0" dirty="0">
                    <a:effectLst/>
                  </a:rPr>
                  <a:t>ntrada do sistema (</a:t>
                </a:r>
                <a14:m>
                  <m:oMath xmlns:m="http://schemas.openxmlformats.org/officeDocument/2006/math"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𝒖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𝟓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2900" b="1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900" b="1" i="1" dirty="0" smtClean="0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pt-BR" sz="2900" b="1" i="1" dirty="0" smtClean="0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sz="2900" b="1" i="0" dirty="0">
                    <a:effectLst/>
                  </a:rPr>
                  <a:t>)</a:t>
                </a:r>
                <a:r>
                  <a:rPr lang="pt-BR" sz="2900" b="0" i="0" dirty="0">
                    <a:effectLst/>
                  </a:rPr>
                  <a:t>: é a taxa de fluxo de água que entra no tanque. </a:t>
                </a:r>
              </a:p>
              <a:p>
                <a:pPr lvl="1" algn="just"/>
                <a:r>
                  <a:rPr lang="pt-BR" sz="2900" b="1" dirty="0"/>
                  <a:t>G</a:t>
                </a:r>
                <a:r>
                  <a:rPr lang="pt-BR" sz="2900" b="1" i="0" dirty="0">
                    <a:effectLst/>
                  </a:rPr>
                  <a:t>anho do sistema (</a:t>
                </a:r>
                <a14:m>
                  <m:oMath xmlns:m="http://schemas.openxmlformats.org/officeDocument/2006/math"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𝑲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sz="2900" b="1" i="0" dirty="0">
                    <a:effectLst/>
                  </a:rPr>
                  <a:t>): </a:t>
                </a:r>
                <a:r>
                  <a:rPr lang="pt-BR" sz="2900" b="0" i="0" dirty="0">
                    <a:effectLst/>
                  </a:rPr>
                  <a:t>é o aumento no nível da água a que entra no tanque</a:t>
                </a:r>
              </a:p>
              <a:p>
                <a:pPr lvl="1" algn="just"/>
                <a:r>
                  <a:rPr lang="pt-BR" sz="2900" b="1" dirty="0"/>
                  <a:t>C</a:t>
                </a:r>
                <a:r>
                  <a:rPr lang="pt-BR" sz="2900" b="1" i="0" dirty="0">
                    <a:effectLst/>
                  </a:rPr>
                  <a:t>onstante de tempo (</a:t>
                </a:r>
                <a14:m>
                  <m:oMath xmlns:m="http://schemas.openxmlformats.org/officeDocument/2006/math"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𝝉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pt-BR" sz="2900" b="1" i="1" dirty="0" smtClean="0">
                        <a:effectLst/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sz="2900" b="1" i="0" dirty="0">
                    <a:effectLst/>
                  </a:rPr>
                  <a:t>)</a:t>
                </a:r>
                <a:r>
                  <a:rPr lang="pt-BR" sz="2900" b="0" i="0" dirty="0">
                    <a:effectLst/>
                  </a:rPr>
                  <a:t>: é o tempo necessário para o nível de água atingir 63,2% do seu valor final após uma mudança na taxa de fluxo de água.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EFCBAFC-0DB7-43AE-50E2-7FE639619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69765"/>
                <a:ext cx="5239645" cy="1994870"/>
              </a:xfrm>
              <a:blipFill>
                <a:blip r:embed="rId2"/>
                <a:stretch>
                  <a:fillRect l="-465" t="-3976" r="-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ECA9B9-0682-9905-97D4-0EA83DA5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17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9DC9219-B4CA-4017-94A3-7248D34F4928}"/>
                  </a:ext>
                </a:extLst>
              </p:cNvPr>
              <p:cNvSpPr txBox="1"/>
              <p:nvPr/>
            </p:nvSpPr>
            <p:spPr>
              <a:xfrm>
                <a:off x="180478" y="3838619"/>
                <a:ext cx="5239645" cy="2088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b="1" i="0" dirty="0">
                    <a:solidFill>
                      <a:schemeClr val="tx1"/>
                    </a:solidFill>
                    <a:effectLst/>
                    <a:latin typeface="Söhne"/>
                  </a:rPr>
                  <a:t>Resposta da Função de Transferência</a:t>
                </a:r>
              </a:p>
              <a:p>
                <a:pPr algn="l"/>
                <a:endParaRPr lang="pt-BR" sz="1600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0,2</m:t>
                        </m:r>
                      </m:num>
                      <m:den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300</m:t>
                        </m:r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300</m:t>
                        </m:r>
                        <m:sSup>
                          <m:sSupPr>
                            <m:ctrlPr>
                              <a:rPr lang="pt-BR" sz="16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pt-BR" sz="16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pt-BR" sz="1600" b="0" i="0" dirty="0">
                    <a:solidFill>
                      <a:schemeClr val="tx1"/>
                    </a:solidFill>
                    <a:effectLst/>
                    <a:latin typeface="Söhne"/>
                  </a:rPr>
                  <a:t>  </a:t>
                </a:r>
              </a:p>
              <a:p>
                <a:r>
                  <a:rPr lang="pt-BR" sz="1600" b="1" i="0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</a:p>
              <a:p>
                <a:r>
                  <a:rPr lang="pt-BR" sz="1600" b="1" i="0" dirty="0">
                    <a:solidFill>
                      <a:schemeClr val="tx1"/>
                    </a:solidFill>
                    <a:effectLst/>
                    <a:latin typeface="Söhne"/>
                  </a:rPr>
                  <a:t>Resposta do Sistema em Função </a:t>
                </a:r>
                <a:r>
                  <a:rPr lang="pt-BR" sz="1600" b="1" dirty="0">
                    <a:latin typeface="Söhne"/>
                  </a:rPr>
                  <a:t>d</a:t>
                </a:r>
                <a:r>
                  <a:rPr lang="pt-BR" sz="1600" b="1" i="0" dirty="0">
                    <a:solidFill>
                      <a:schemeClr val="tx1"/>
                    </a:solidFill>
                    <a:effectLst/>
                    <a:latin typeface="Söhne"/>
                  </a:rPr>
                  <a:t>o tempo</a:t>
                </a:r>
              </a:p>
              <a:p>
                <a:pPr algn="ctr"/>
                <a:endParaRPr lang="pt-BR" sz="1600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16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pt-BR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sz="160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16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t-BR" sz="16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1600" i="1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pt-BR" sz="1600" b="0" i="1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sz="16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16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pt-BR" sz="16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16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sz="16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pt-BR" sz="1600" i="0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9DC9219-B4CA-4017-94A3-7248D34F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8" y="3838619"/>
                <a:ext cx="5239645" cy="2088329"/>
              </a:xfrm>
              <a:prstGeom prst="rect">
                <a:avLst/>
              </a:prstGeom>
              <a:blipFill>
                <a:blip r:embed="rId3"/>
                <a:stretch>
                  <a:fillRect l="-698" t="-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>
            <a:extLst>
              <a:ext uri="{FF2B5EF4-FFF2-40B4-BE49-F238E27FC236}">
                <a16:creationId xmlns:a16="http://schemas.microsoft.com/office/drawing/2014/main" id="{C332E894-4D84-A8ED-1050-D05E7472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01" y="1961206"/>
            <a:ext cx="6379221" cy="41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6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0909F-53CC-E254-1ABB-EA31EDE1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53" y="238452"/>
            <a:ext cx="7037717" cy="1325563"/>
          </a:xfrm>
        </p:spPr>
        <p:txBody>
          <a:bodyPr/>
          <a:lstStyle/>
          <a:p>
            <a:r>
              <a:rPr lang="pt-BR" dirty="0"/>
              <a:t>P</a:t>
            </a:r>
            <a:r>
              <a:rPr lang="pt-BR" i="0" dirty="0">
                <a:effectLst/>
              </a:rPr>
              <a:t>rocesso de Segunda Ordem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830CF2-834C-A2F1-8628-730F39EE0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825625"/>
            <a:ext cx="11481549" cy="117368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dirty="0"/>
              <a:t>É</a:t>
            </a:r>
            <a:r>
              <a:rPr lang="pt-BR" b="0" i="0" dirty="0">
                <a:effectLst/>
              </a:rPr>
              <a:t> caracterizado por duas constantes de tempo ou por uma constante de tempo e um termo de amortecimento. Isso significa que o sistema tem duas capacidades independentes de armazenamento de energia.</a:t>
            </a:r>
          </a:p>
          <a:p>
            <a:pPr algn="just"/>
            <a:r>
              <a:rPr lang="pt-BR" b="0" i="0" dirty="0">
                <a:effectLst/>
              </a:rPr>
              <a:t>A equação geral para um processo de segunda ordem é: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9DAAD8-0402-E4E8-6D7F-B741FFAC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18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AA86963-3278-EF89-CE59-5BF201C8BCE3}"/>
                  </a:ext>
                </a:extLst>
              </p:cNvPr>
              <p:cNvSpPr txBox="1"/>
              <p:nvPr/>
            </p:nvSpPr>
            <p:spPr>
              <a:xfrm>
                <a:off x="258574" y="3501823"/>
                <a:ext cx="4990159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i="1" dirty="0">
                          <a:latin typeface="Cambria Math" panose="02040503050406030204" pitchFamily="18" charset="0"/>
                        </a:rPr>
                        <m:t> + 2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𝜁𝜔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pt-B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AA86963-3278-EF89-CE59-5BF201C8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4" y="3501823"/>
                <a:ext cx="4990159" cy="720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9C357BFF-4DAA-F964-B957-594D959A3162}"/>
              </a:ext>
            </a:extLst>
          </p:cNvPr>
          <p:cNvSpPr txBox="1"/>
          <p:nvPr/>
        </p:nvSpPr>
        <p:spPr>
          <a:xfrm>
            <a:off x="538993" y="4602024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</a:rPr>
              <a:t>onde: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effectLst/>
              </a:rPr>
              <a:t>y é a variável de saída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effectLst/>
              </a:rPr>
              <a:t>u é a variável de entrada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0" i="0" dirty="0" err="1">
                <a:effectLst/>
              </a:rPr>
              <a:t>ωn</a:t>
            </a:r>
            <a:r>
              <a:rPr lang="pt-BR" b="0" i="0" dirty="0">
                <a:effectLst/>
              </a:rPr>
              <a:t> é a frequência natural do sistema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effectLst/>
              </a:rPr>
              <a:t>ζ é o coeficiente de amortecimento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0" i="0" dirty="0" err="1">
                <a:effectLst/>
              </a:rPr>
              <a:t>Kp</a:t>
            </a:r>
            <a:r>
              <a:rPr lang="pt-BR" b="0" i="0" dirty="0">
                <a:effectLst/>
              </a:rPr>
              <a:t> é o ganho do processo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607848-992D-3361-B9D1-647FB5EB3E96}"/>
                  </a:ext>
                </a:extLst>
              </p:cNvPr>
              <p:cNvSpPr txBox="1"/>
              <p:nvPr/>
            </p:nvSpPr>
            <p:spPr>
              <a:xfrm>
                <a:off x="7539462" y="3522528"/>
                <a:ext cx="4078448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​</m:t>
                          </m:r>
                          <m:sSub>
                            <m:sSub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2​​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b>
                          </m:s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607848-992D-3361-B9D1-647FB5EB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462" y="3522528"/>
                <a:ext cx="4078448" cy="711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E3D425B-7178-748F-594E-85FC1FF9754A}"/>
              </a:ext>
            </a:extLst>
          </p:cNvPr>
          <p:cNvSpPr/>
          <p:nvPr/>
        </p:nvSpPr>
        <p:spPr>
          <a:xfrm>
            <a:off x="5483660" y="3722639"/>
            <a:ext cx="1557935" cy="285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CF4187-8CA8-2A8D-A555-E7075DBBB9F1}"/>
              </a:ext>
            </a:extLst>
          </p:cNvPr>
          <p:cNvSpPr txBox="1"/>
          <p:nvPr/>
        </p:nvSpPr>
        <p:spPr>
          <a:xfrm>
            <a:off x="5648274" y="4007864"/>
            <a:ext cx="115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Função de </a:t>
            </a:r>
          </a:p>
          <a:p>
            <a:pPr algn="ctr"/>
            <a:r>
              <a:rPr lang="pt-BR" sz="1400" dirty="0"/>
              <a:t>Transferência</a:t>
            </a:r>
          </a:p>
        </p:txBody>
      </p:sp>
    </p:spTree>
    <p:extLst>
      <p:ext uri="{BB962C8B-B14F-4D97-AF65-F5344CB8AC3E}">
        <p14:creationId xmlns:p14="http://schemas.microsoft.com/office/powerpoint/2010/main" val="49016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98FF4-2089-61EB-5DA8-4804F87B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Processo de Segunda Ordem</a:t>
            </a:r>
          </a:p>
        </p:txBody>
      </p:sp>
      <p:sp>
        <p:nvSpPr>
          <p:cNvPr id="105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E812725-ACD7-81E4-C710-652CF303567A}"/>
                  </a:ext>
                </a:extLst>
              </p:cNvPr>
              <p:cNvSpPr txBox="1"/>
              <p:nvPr/>
            </p:nvSpPr>
            <p:spPr>
              <a:xfrm>
                <a:off x="362309" y="2807207"/>
                <a:ext cx="4692769" cy="36194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85750" indent="-228600" algn="just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i="0" dirty="0">
                    <a:effectLst/>
                  </a:rPr>
                  <a:t>Um </a:t>
                </a:r>
                <a:r>
                  <a:rPr lang="en-US" sz="1400" b="0" i="0" dirty="0" err="1">
                    <a:effectLst/>
                  </a:rPr>
                  <a:t>circuito</a:t>
                </a:r>
                <a:r>
                  <a:rPr lang="en-US" sz="1400" b="0" i="0" dirty="0">
                    <a:effectLst/>
                  </a:rPr>
                  <a:t> RLC </a:t>
                </a:r>
                <a:r>
                  <a:rPr lang="en-US" sz="1400" b="0" i="0" dirty="0" err="1">
                    <a:effectLst/>
                  </a:rPr>
                  <a:t>série</a:t>
                </a:r>
                <a:r>
                  <a:rPr lang="en-US" sz="1400" b="0" i="0" dirty="0">
                    <a:effectLst/>
                  </a:rPr>
                  <a:t> é um </a:t>
                </a:r>
                <a:r>
                  <a:rPr lang="en-US" sz="1400" b="0" i="0" dirty="0" err="1">
                    <a:effectLst/>
                  </a:rPr>
                  <a:t>sistema</a:t>
                </a:r>
                <a:r>
                  <a:rPr lang="en-US" sz="1400" b="0" i="0" dirty="0">
                    <a:effectLst/>
                  </a:rPr>
                  <a:t> de </a:t>
                </a:r>
                <a:r>
                  <a:rPr lang="en-US" sz="1400" b="0" i="0" dirty="0" err="1">
                    <a:effectLst/>
                  </a:rPr>
                  <a:t>segunda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ordem</a:t>
                </a:r>
                <a:r>
                  <a:rPr lang="en-US" sz="1400" b="0" i="0" dirty="0">
                    <a:effectLst/>
                  </a:rPr>
                  <a:t>. Ele </a:t>
                </a:r>
                <a:r>
                  <a:rPr lang="en-US" sz="1400" b="0" i="0" dirty="0" err="1">
                    <a:effectLst/>
                  </a:rPr>
                  <a:t>consiste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em</a:t>
                </a:r>
                <a:r>
                  <a:rPr lang="en-US" sz="1400" b="0" i="0" dirty="0">
                    <a:effectLst/>
                  </a:rPr>
                  <a:t> um resistor (R), um </a:t>
                </a:r>
                <a:r>
                  <a:rPr lang="en-US" sz="1400" b="0" i="0" dirty="0" err="1">
                    <a:effectLst/>
                  </a:rPr>
                  <a:t>indutor</a:t>
                </a:r>
                <a:r>
                  <a:rPr lang="en-US" sz="1400" b="0" i="0" dirty="0">
                    <a:effectLst/>
                  </a:rPr>
                  <a:t> (L) e um capacitor (C) </a:t>
                </a:r>
                <a:r>
                  <a:rPr lang="en-US" sz="1400" b="0" i="0" dirty="0" err="1">
                    <a:effectLst/>
                  </a:rPr>
                  <a:t>conectados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em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série</a:t>
                </a:r>
                <a:r>
                  <a:rPr lang="en-US" sz="1400" b="0" i="0" dirty="0">
                    <a:effectLst/>
                  </a:rPr>
                  <a:t>. A </a:t>
                </a:r>
                <a:r>
                  <a:rPr lang="en-US" sz="1400" b="0" i="0" dirty="0" err="1">
                    <a:effectLst/>
                  </a:rPr>
                  <a:t>sua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equação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diferencial</a:t>
                </a:r>
                <a:r>
                  <a:rPr lang="en-US" sz="1400" b="0" i="0" dirty="0">
                    <a:effectLst/>
                  </a:rPr>
                  <a:t>: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400" b="0" i="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𝑳</m:t>
                      </m:r>
                      <m:f>
                        <m:f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𝑹</m:t>
                      </m:r>
                      <m:f>
                        <m:f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𝒅𝒒</m:t>
                          </m:r>
                          <m:d>
                            <m:d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f>
                        <m:f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i="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400" b="0" i="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O</a:t>
                </a:r>
                <a:r>
                  <a:rPr lang="en-US" sz="1400" b="0" i="0" dirty="0" err="1">
                    <a:effectLst/>
                  </a:rPr>
                  <a:t>nde</a:t>
                </a:r>
                <a:r>
                  <a:rPr lang="en-US" sz="1400" b="0" i="0" dirty="0">
                    <a:effectLst/>
                  </a:rPr>
                  <a:t>:</a:t>
                </a:r>
              </a:p>
              <a:p>
                <a:pPr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i="1" dirty="0">
                    <a:effectLst/>
                  </a:rPr>
                  <a:t>L</a:t>
                </a:r>
                <a:r>
                  <a:rPr lang="en-US" sz="1400" b="0" i="0" dirty="0">
                    <a:effectLst/>
                  </a:rPr>
                  <a:t> é a </a:t>
                </a:r>
                <a:r>
                  <a:rPr lang="en-US" sz="1400" b="0" i="0" dirty="0" err="1">
                    <a:effectLst/>
                  </a:rPr>
                  <a:t>indutância</a:t>
                </a:r>
                <a:r>
                  <a:rPr lang="en-US" sz="1400" b="0" i="0" dirty="0">
                    <a:effectLst/>
                  </a:rPr>
                  <a:t> do </a:t>
                </a:r>
                <a:r>
                  <a:rPr lang="en-US" sz="1400" b="0" i="0" dirty="0" err="1">
                    <a:effectLst/>
                  </a:rPr>
                  <a:t>indutor</a:t>
                </a:r>
                <a:r>
                  <a:rPr lang="en-US" sz="1400" b="0" i="0" dirty="0">
                    <a:effectLst/>
                  </a:rPr>
                  <a:t>,</a:t>
                </a:r>
              </a:p>
              <a:p>
                <a:pPr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i="1" dirty="0">
                    <a:effectLst/>
                  </a:rPr>
                  <a:t>R</a:t>
                </a:r>
                <a:r>
                  <a:rPr lang="en-US" sz="1400" b="0" i="0" dirty="0">
                    <a:effectLst/>
                  </a:rPr>
                  <a:t> é a </a:t>
                </a:r>
                <a:r>
                  <a:rPr lang="en-US" sz="1400" b="0" i="0" dirty="0" err="1">
                    <a:effectLst/>
                  </a:rPr>
                  <a:t>resistência</a:t>
                </a:r>
                <a:r>
                  <a:rPr lang="en-US" sz="1400" b="0" i="0" dirty="0">
                    <a:effectLst/>
                  </a:rPr>
                  <a:t> do resistor,</a:t>
                </a:r>
              </a:p>
              <a:p>
                <a:pPr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i="1" dirty="0">
                    <a:effectLst/>
                  </a:rPr>
                  <a:t>C</a:t>
                </a:r>
                <a:r>
                  <a:rPr lang="en-US" sz="1400" b="0" i="0" dirty="0">
                    <a:effectLst/>
                  </a:rPr>
                  <a:t>​ é a </a:t>
                </a:r>
                <a:r>
                  <a:rPr lang="en-US" sz="1400" b="0" i="0" dirty="0" err="1">
                    <a:effectLst/>
                  </a:rPr>
                  <a:t>reatância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capacitiva</a:t>
                </a:r>
                <a:r>
                  <a:rPr lang="en-US" sz="1400" b="0" i="0" dirty="0">
                    <a:effectLst/>
                  </a:rPr>
                  <a:t> do capacitor,</a:t>
                </a:r>
              </a:p>
              <a:p>
                <a:pPr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i="1" dirty="0"/>
                  <a:t>q</a:t>
                </a:r>
                <a:r>
                  <a:rPr lang="en-US" sz="1400" b="0" i="0" dirty="0">
                    <a:effectLst/>
                  </a:rPr>
                  <a:t>(</a:t>
                </a:r>
                <a:r>
                  <a:rPr lang="en-US" sz="1400" b="0" i="1" dirty="0">
                    <a:effectLst/>
                  </a:rPr>
                  <a:t>t</a:t>
                </a:r>
                <a:r>
                  <a:rPr lang="en-US" sz="1400" b="0" i="0" dirty="0">
                    <a:effectLst/>
                  </a:rPr>
                  <a:t>) é a </a:t>
                </a:r>
                <a:r>
                  <a:rPr lang="en-US" sz="1400" dirty="0"/>
                  <a:t>carga do capacitor</a:t>
                </a:r>
                <a:r>
                  <a:rPr lang="en-US" sz="1400" b="0" i="0" dirty="0">
                    <a:effectLst/>
                  </a:rPr>
                  <a:t>, e</a:t>
                </a:r>
              </a:p>
              <a:p>
                <a:pPr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i="1" dirty="0">
                    <a:effectLst/>
                  </a:rPr>
                  <a:t>u</a:t>
                </a:r>
                <a:r>
                  <a:rPr lang="en-US" sz="1400" b="0" i="0" dirty="0">
                    <a:effectLst/>
                  </a:rPr>
                  <a:t>(</a:t>
                </a:r>
                <a:r>
                  <a:rPr lang="en-US" sz="1400" b="0" i="1" dirty="0">
                    <a:effectLst/>
                  </a:rPr>
                  <a:t>t</a:t>
                </a:r>
                <a:r>
                  <a:rPr lang="en-US" sz="1400" b="0" i="0" dirty="0">
                    <a:effectLst/>
                  </a:rPr>
                  <a:t>) é a </a:t>
                </a:r>
                <a:r>
                  <a:rPr lang="en-US" sz="1400" b="0" i="0" dirty="0" err="1">
                    <a:effectLst/>
                  </a:rPr>
                  <a:t>tensão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aplicada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ao</a:t>
                </a:r>
                <a:r>
                  <a:rPr lang="en-US" sz="1400" b="0" i="0" dirty="0">
                    <a:effectLst/>
                  </a:rPr>
                  <a:t> </a:t>
                </a:r>
                <a:r>
                  <a:rPr lang="en-US" sz="1400" b="0" i="0" dirty="0" err="1">
                    <a:effectLst/>
                  </a:rPr>
                  <a:t>circuito</a:t>
                </a:r>
                <a:r>
                  <a:rPr lang="en-US" sz="1400" b="0" i="0" dirty="0">
                    <a:effectLst/>
                  </a:rPr>
                  <a:t>.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E812725-ACD7-81E4-C710-652CF3035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2807207"/>
                <a:ext cx="4692769" cy="3619471"/>
              </a:xfrm>
              <a:prstGeom prst="rect">
                <a:avLst/>
              </a:prstGeom>
              <a:blipFill>
                <a:blip r:embed="rId2"/>
                <a:stretch>
                  <a:fillRect l="-130" t="-673" r="-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Circuito RLC Série - Embarcados">
            <a:extLst>
              <a:ext uri="{FF2B5EF4-FFF2-40B4-BE49-F238E27FC236}">
                <a16:creationId xmlns:a16="http://schemas.microsoft.com/office/drawing/2014/main" id="{177B7DA6-B6C0-A8FC-8052-209CF3F6F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6979" r="13376" b="7268"/>
          <a:stretch/>
        </p:blipFill>
        <p:spPr bwMode="auto">
          <a:xfrm>
            <a:off x="5297163" y="1026506"/>
            <a:ext cx="6778236" cy="47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58AC1D-1A90-12A8-3084-9D69EB4E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0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870E08-8EA5-3158-00FE-CA4551A1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Objetivos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018CC-7F20-6B0C-6126-A4DF84FC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i="0" dirty="0"/>
              <a:t>Compreender a natureza multivariável dos processos industriais.</a:t>
            </a:r>
          </a:p>
          <a:p>
            <a:r>
              <a:rPr lang="pt-BR" sz="2200" i="0" dirty="0"/>
              <a:t>Entender a importância e o impacto dos atrasos temporais.</a:t>
            </a:r>
          </a:p>
          <a:p>
            <a:r>
              <a:rPr lang="pt-BR" sz="2200" i="0" dirty="0"/>
              <a:t>Aprender sobre a ordem dos</a:t>
            </a:r>
            <a:r>
              <a:rPr lang="pt-BR" sz="2200" dirty="0"/>
              <a:t> processos.</a:t>
            </a:r>
          </a:p>
          <a:p>
            <a:r>
              <a:rPr lang="pt-BR" sz="2200" i="0" dirty="0"/>
              <a:t>Compreender o comportamento não linear.</a:t>
            </a:r>
          </a:p>
          <a:p>
            <a:r>
              <a:rPr lang="pt-BR" sz="2200" i="0" dirty="0"/>
              <a:t>Compreender a dinâmica de múltiplas escalas temporais</a:t>
            </a:r>
            <a:r>
              <a:rPr lang="en-US" sz="2200" i="0" dirty="0"/>
              <a:t>.</a:t>
            </a:r>
          </a:p>
          <a:p>
            <a:r>
              <a:rPr lang="pt-BR" sz="2200" i="0" dirty="0"/>
              <a:t>Entender o impacto das perturbações</a:t>
            </a:r>
            <a:r>
              <a:rPr lang="en-US" sz="2200" dirty="0"/>
              <a:t>.</a:t>
            </a:r>
          </a:p>
          <a:p>
            <a:r>
              <a:rPr lang="pt-BR" sz="2200" i="0" dirty="0"/>
              <a:t>Compreender a instabilidade dos processos industriais</a:t>
            </a:r>
            <a:r>
              <a:rPr lang="en-US" sz="2200" i="0" dirty="0"/>
              <a:t>.</a:t>
            </a:r>
          </a:p>
          <a:p>
            <a:r>
              <a:rPr lang="pt-BR" sz="2200" dirty="0"/>
              <a:t>Aprender o que é a resposta transitória e permanente de processos industriais.</a:t>
            </a:r>
            <a:endParaRPr lang="en-US" sz="2200" dirty="0"/>
          </a:p>
          <a:p>
            <a:endParaRPr lang="en-US" sz="2200" dirty="0"/>
          </a:p>
          <a:p>
            <a:endParaRPr lang="en-US" sz="2200" i="0" dirty="0"/>
          </a:p>
          <a:p>
            <a:endParaRPr lang="en-US" sz="2200" dirty="0"/>
          </a:p>
          <a:p>
            <a:endParaRPr lang="pt-BR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86B53D-53EE-4BD2-76B6-8F87223D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43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DC1935-7FC6-3C10-8262-19A97199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Processo de Segunda Ordem</a:t>
            </a:r>
          </a:p>
        </p:txBody>
      </p:sp>
      <p:sp>
        <p:nvSpPr>
          <p:cNvPr id="206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61F28FD-375B-081B-4F43-ED38E3D4D191}"/>
                  </a:ext>
                </a:extLst>
              </p:cNvPr>
              <p:cNvSpPr txBox="1"/>
              <p:nvPr/>
            </p:nvSpPr>
            <p:spPr>
              <a:xfrm>
                <a:off x="388188" y="2807208"/>
                <a:ext cx="4007069" cy="353085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Função do Sistema </a:t>
                </a:r>
                <a:r>
                  <a:rPr lang="en-US" sz="1500" dirty="0" err="1"/>
                  <a:t>em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Função</a:t>
                </a:r>
                <a:r>
                  <a:rPr lang="en-US" sz="1500" dirty="0"/>
                  <a:t> do Tempo de um </a:t>
                </a:r>
                <a:r>
                  <a:rPr lang="en-US" sz="1500" dirty="0" err="1"/>
                  <a:t>Circuito</a:t>
                </a:r>
                <a:r>
                  <a:rPr lang="en-US" sz="1500" dirty="0"/>
                  <a:t> RLC</a:t>
                </a:r>
                <a:r>
                  <a:rPr lang="en-US" sz="1500" b="0" i="0" dirty="0">
                    <a:effectLst/>
                  </a:rPr>
                  <a:t>: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500" b="0" i="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pt-BR" sz="15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𝑳</m:t>
                      </m:r>
                      <m:f>
                        <m:fPr>
                          <m:ctrlP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𝑹</m:t>
                      </m:r>
                      <m:f>
                        <m:fPr>
                          <m:ctrlP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𝒅𝒒</m:t>
                          </m:r>
                          <m:d>
                            <m:dPr>
                              <m:ctrlP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f>
                        <m:fPr>
                          <m:ctrlP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sz="1500" b="1" i="1">
                          <a:effectLst/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pt-BR" sz="1500" b="1" i="1" dirty="0">
                  <a:effectLst/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dirty="0" err="1"/>
                  <a:t>Função</a:t>
                </a:r>
                <a:r>
                  <a:rPr lang="en-US" sz="1500" dirty="0"/>
                  <a:t> de </a:t>
                </a:r>
                <a:r>
                  <a:rPr lang="en-US" sz="1500" dirty="0" err="1"/>
                  <a:t>Transferência</a:t>
                </a:r>
                <a:r>
                  <a:rPr lang="en-US" sz="1500" b="0" i="0" dirty="0">
                    <a:effectLst/>
                  </a:rPr>
                  <a:t>:</a:t>
                </a:r>
                <a:endParaRPr lang="pt-BR" sz="1500" b="1" i="1" dirty="0"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pt-BR" sz="1500" b="1" i="1" dirty="0"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500" b="1" i="1" smtClean="0">
                          <a:effectLst/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pt-BR" sz="15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  <m:r>
                        <a:rPr lang="pt-BR" sz="15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pt-BR" sz="15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500" b="1" i="1" smtClean="0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1500" b="1" i="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500" b="0" i="0" dirty="0">
                  <a:effectLst/>
                </a:endParaRPr>
              </a:p>
              <a:p>
                <a:pPr marL="1714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dirty="0"/>
                  <a:t>U</a:t>
                </a:r>
                <a:r>
                  <a:rPr lang="en-US" sz="1500" b="0" i="0" dirty="0">
                    <a:effectLst/>
                  </a:rPr>
                  <a:t>m </a:t>
                </a:r>
                <a:r>
                  <a:rPr lang="en-US" sz="1500" b="0" i="0" dirty="0" err="1">
                    <a:effectLst/>
                  </a:rPr>
                  <a:t>circuito</a:t>
                </a:r>
                <a:r>
                  <a:rPr lang="en-US" sz="1500" b="0" i="0" dirty="0">
                    <a:effectLst/>
                  </a:rPr>
                  <a:t> RLC com </a:t>
                </a:r>
                <a:r>
                  <a:rPr lang="en-US" sz="1500" b="0" i="1" dirty="0">
                    <a:effectLst/>
                  </a:rPr>
                  <a:t>L</a:t>
                </a:r>
                <a:r>
                  <a:rPr lang="en-US" sz="1500" b="0" i="0" dirty="0">
                    <a:effectLst/>
                  </a:rPr>
                  <a:t>=1 Henry, </a:t>
                </a:r>
                <a:r>
                  <a:rPr lang="en-US" sz="1500" b="0" i="1" dirty="0">
                    <a:effectLst/>
                  </a:rPr>
                  <a:t>R</a:t>
                </a:r>
                <a:r>
                  <a:rPr lang="en-US" sz="1500" b="0" i="0" dirty="0">
                    <a:effectLst/>
                  </a:rPr>
                  <a:t>=1 Ohm, </a:t>
                </a:r>
                <a:r>
                  <a:rPr lang="en-US" sz="1500" b="0" i="1" dirty="0">
                    <a:effectLst/>
                  </a:rPr>
                  <a:t>C</a:t>
                </a:r>
                <a:r>
                  <a:rPr lang="en-US" sz="1500" b="0" i="0" dirty="0">
                    <a:effectLst/>
                  </a:rPr>
                  <a:t>=1 Farad</a:t>
                </a:r>
                <a:r>
                  <a:rPr lang="en-US" sz="1500" dirty="0"/>
                  <a:t>. </a:t>
                </a:r>
                <a:r>
                  <a:rPr lang="en-US" sz="1500" b="0" i="0" dirty="0" err="1">
                    <a:effectLst/>
                  </a:rPr>
                  <a:t>Aplica</a:t>
                </a:r>
                <a:r>
                  <a:rPr lang="en-US" sz="1500" b="0" i="0" dirty="0">
                    <a:effectLst/>
                  </a:rPr>
                  <a:t>-se </a:t>
                </a:r>
                <a:r>
                  <a:rPr lang="en-US" sz="1500" b="0" i="0" dirty="0" err="1">
                    <a:effectLst/>
                  </a:rPr>
                  <a:t>uma</a:t>
                </a:r>
                <a:r>
                  <a:rPr lang="en-US" sz="1500" b="0" i="0" dirty="0">
                    <a:effectLst/>
                  </a:rPr>
                  <a:t> entrada </a:t>
                </a:r>
                <a:r>
                  <a:rPr lang="en-US" sz="1500" b="0" i="0" dirty="0" err="1">
                    <a:effectLst/>
                  </a:rPr>
                  <a:t>degrau</a:t>
                </a:r>
                <a:r>
                  <a:rPr lang="en-US" sz="1500" b="0" i="0" dirty="0">
                    <a:effectLst/>
                  </a:rPr>
                  <a:t> de 1 volt. </a:t>
                </a:r>
                <a:r>
                  <a:rPr lang="en-US" sz="1500" b="0" i="0" dirty="0" err="1">
                    <a:effectLst/>
                  </a:rPr>
                  <a:t>Isso</a:t>
                </a:r>
                <a:r>
                  <a:rPr lang="en-US" sz="1500" b="0" i="0" dirty="0">
                    <a:effectLst/>
                  </a:rPr>
                  <a:t> </a:t>
                </a:r>
                <a:r>
                  <a:rPr lang="en-US" sz="1500" b="0" i="0" dirty="0" err="1">
                    <a:effectLst/>
                  </a:rPr>
                  <a:t>resulta</a:t>
                </a:r>
                <a:r>
                  <a:rPr lang="en-US" sz="1500" b="0" i="0" dirty="0">
                    <a:effectLst/>
                  </a:rPr>
                  <a:t> </a:t>
                </a:r>
                <a:r>
                  <a:rPr lang="en-US" sz="1500" b="0" i="0" dirty="0" err="1">
                    <a:effectLst/>
                  </a:rPr>
                  <a:t>em</a:t>
                </a:r>
                <a:r>
                  <a:rPr lang="en-US" sz="1500" b="0" i="0" dirty="0">
                    <a:effectLst/>
                  </a:rPr>
                  <a:t> um </a:t>
                </a:r>
                <a:r>
                  <a:rPr lang="en-US" sz="1500" b="0" i="0" dirty="0" err="1">
                    <a:effectLst/>
                  </a:rPr>
                  <a:t>sistema</a:t>
                </a:r>
                <a:r>
                  <a:rPr lang="en-US" sz="1500" b="0" i="0" dirty="0">
                    <a:effectLst/>
                  </a:rPr>
                  <a:t> </a:t>
                </a:r>
                <a:r>
                  <a:rPr lang="en-US" sz="1500" dirty="0" err="1"/>
                  <a:t>sub</a:t>
                </a:r>
                <a:r>
                  <a:rPr lang="en-US" sz="1500" b="0" i="0" dirty="0" err="1">
                    <a:effectLst/>
                  </a:rPr>
                  <a:t>amortecido</a:t>
                </a:r>
                <a:r>
                  <a:rPr lang="en-US" sz="1500" b="0" i="0" dirty="0">
                    <a:effectLst/>
                  </a:rPr>
                  <a:t> (</a:t>
                </a:r>
                <a:r>
                  <a:rPr lang="en-US" sz="1500" b="0" i="1" dirty="0">
                    <a:effectLst/>
                  </a:rPr>
                  <a:t>ζ</a:t>
                </a:r>
                <a:r>
                  <a:rPr lang="en-US" sz="1500" b="0" i="0" dirty="0">
                    <a:effectLst/>
                  </a:rPr>
                  <a:t>=0.5).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61F28FD-375B-081B-4F43-ED38E3D4D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88" y="2807208"/>
                <a:ext cx="4007069" cy="3530854"/>
              </a:xfrm>
              <a:prstGeom prst="rect">
                <a:avLst/>
              </a:prstGeom>
              <a:blipFill>
                <a:blip r:embed="rId2"/>
                <a:stretch>
                  <a:fillRect l="-457" t="-864" r="-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BF8453-DCB7-502D-ADB2-A34E11DC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280AEA-4555-381C-EB78-DF261443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90" y="920750"/>
            <a:ext cx="7418278" cy="480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91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FB8E5-9D20-760A-F13E-7F4696B9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3800"/>
              <a:t>Processo de Segunda Ordem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B18F20-224C-8372-A7D9-7DFB04E1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pt-BR" sz="1400" b="1" i="0" dirty="0">
                <a:effectLst/>
              </a:rPr>
              <a:t>Oscilações</a:t>
            </a:r>
            <a:r>
              <a:rPr lang="pt-BR" sz="1400" b="0" i="0" dirty="0">
                <a:effectLst/>
              </a:rPr>
              <a:t>: O sistema exibe um comportamento oscilatório. Isso é característico de sistemas </a:t>
            </a:r>
            <a:r>
              <a:rPr lang="pt-BR" sz="1400" b="0" i="0" dirty="0" err="1">
                <a:effectLst/>
              </a:rPr>
              <a:t>subamortecidos</a:t>
            </a:r>
            <a:r>
              <a:rPr lang="pt-BR" sz="1400" b="0" i="0" dirty="0">
                <a:effectLst/>
              </a:rPr>
              <a:t> (</a:t>
            </a:r>
            <a:r>
              <a:rPr lang="pt-BR" sz="1400" b="0" i="1" dirty="0">
                <a:effectLst/>
              </a:rPr>
              <a:t>ζ</a:t>
            </a:r>
            <a:r>
              <a:rPr lang="pt-BR" sz="1400" b="0" i="0" dirty="0">
                <a:effectLst/>
              </a:rPr>
              <a:t>&lt;1). </a:t>
            </a:r>
          </a:p>
          <a:p>
            <a:pPr algn="just">
              <a:buFont typeface="+mj-lt"/>
              <a:buAutoNum type="arabicPeriod"/>
            </a:pPr>
            <a:r>
              <a:rPr lang="pt-BR" sz="1400" b="1" i="0" dirty="0">
                <a:effectLst/>
              </a:rPr>
              <a:t>Pico Inicial</a:t>
            </a:r>
            <a:r>
              <a:rPr lang="pt-BR" sz="1400" b="0" i="0" dirty="0">
                <a:effectLst/>
              </a:rPr>
              <a:t>: O primeiro pico ocorre quando o sistema atinge seu valor máximo pela primeira vez após a aplicação do degrau. </a:t>
            </a:r>
          </a:p>
          <a:p>
            <a:pPr algn="just">
              <a:buFont typeface="+mj-lt"/>
              <a:buAutoNum type="arabicPeriod"/>
            </a:pPr>
            <a:r>
              <a:rPr lang="pt-BR" sz="1400" b="1" i="0" dirty="0">
                <a:effectLst/>
              </a:rPr>
              <a:t>Convergência</a:t>
            </a:r>
            <a:r>
              <a:rPr lang="pt-BR" sz="1400" b="0" i="0" dirty="0">
                <a:effectLst/>
              </a:rPr>
              <a:t>: Com o passar do tempo, as oscilações diminuem de amplitude e o sistema se estabiliza</a:t>
            </a:r>
            <a:r>
              <a:rPr lang="pt-BR" sz="1400" dirty="0"/>
              <a:t>.</a:t>
            </a:r>
            <a:endParaRPr lang="pt-BR" sz="1400" b="0" i="0" dirty="0"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sz="1400" b="1" i="0" dirty="0">
                <a:effectLst/>
              </a:rPr>
              <a:t>Decaimento Exponencial</a:t>
            </a:r>
            <a:r>
              <a:rPr lang="pt-BR" sz="1400" b="0" i="0" dirty="0">
                <a:effectLst/>
              </a:rPr>
              <a:t>: A amplitude das oscilações diminui exponencialmente com o tempo.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EBBFC-EE44-C644-2D98-FB386E2D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0F00BE-6233-2532-DFE7-A0976FCE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93" y="1312426"/>
            <a:ext cx="7474671" cy="405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66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244B4-CBED-D087-D923-B4427E19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Comportamento Não 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C30AB5-880C-AD25-727D-0FF91EAF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b="0" i="0" dirty="0">
                <a:effectLst/>
              </a:rPr>
              <a:t>Os processos industriais são frequentemente modelados como sistemas lineares para simplificar análises e projetos de controle. </a:t>
            </a:r>
          </a:p>
          <a:p>
            <a:pPr algn="just"/>
            <a:r>
              <a:rPr lang="pt-BR" sz="1800" dirty="0"/>
              <a:t>M</a:t>
            </a:r>
            <a:r>
              <a:rPr lang="pt-BR" sz="1800" b="0" i="0" dirty="0">
                <a:effectLst/>
              </a:rPr>
              <a:t>uitos processos industriais reais são, de fato, não lineares. </a:t>
            </a:r>
          </a:p>
          <a:p>
            <a:pPr algn="just"/>
            <a:r>
              <a:rPr lang="pt-BR" sz="1800" b="0" i="0" dirty="0">
                <a:effectLst/>
              </a:rPr>
              <a:t>A linearidade implica que o sistema obedece ao princípio da superposição, ou seja, a saída para a soma de duas entradas é a soma das saídas correspondentes. Sistemas não lineares não cumprem esse princípio.</a:t>
            </a:r>
            <a:endParaRPr lang="pt-BR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id="{AE25CCC9-B74D-700A-BB2F-6B111FF96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r="18497" b="434"/>
          <a:stretch/>
        </p:blipFill>
        <p:spPr bwMode="auto">
          <a:xfrm>
            <a:off x="5987738" y="894520"/>
            <a:ext cx="5628018" cy="483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E82827-27D2-FAC2-7B31-C2C98040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06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75" name="Rectangle 1027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77" name="Group 1027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278" name="Rectangle 1027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0" name="Rectangle 1027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82" name="Rectangle 1028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6ECB5-AD99-F2EB-4F09-6009F987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Comportamento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Linear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6AE3427-4F2F-92C7-60FC-27583A8D8D44}"/>
                  </a:ext>
                </a:extLst>
              </p:cNvPr>
              <p:cNvSpPr txBox="1"/>
              <p:nvPr/>
            </p:nvSpPr>
            <p:spPr>
              <a:xfrm>
                <a:off x="1045029" y="2524721"/>
                <a:ext cx="4991629" cy="36771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28600" algn="just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nível</a:t>
                </a:r>
                <a:r>
                  <a:rPr lang="en-US" b="0" i="0" dirty="0">
                    <a:effectLst/>
                  </a:rPr>
                  <a:t> da </a:t>
                </a:r>
                <a:r>
                  <a:rPr lang="en-US" b="0" i="0" dirty="0" err="1">
                    <a:effectLst/>
                  </a:rPr>
                  <a:t>água</a:t>
                </a:r>
                <a:r>
                  <a:rPr lang="en-US" b="0" i="0" dirty="0">
                    <a:effectLst/>
                  </a:rPr>
                  <a:t> no </a:t>
                </a:r>
                <a:r>
                  <a:rPr lang="en-US" b="0" i="0" dirty="0" err="1">
                    <a:effectLst/>
                  </a:rPr>
                  <a:t>tanque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aumenta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exponencialmente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até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atingir</a:t>
                </a:r>
                <a:r>
                  <a:rPr lang="en-US" b="0" i="0" dirty="0">
                    <a:effectLst/>
                  </a:rPr>
                  <a:t> um </a:t>
                </a:r>
                <a:r>
                  <a:rPr lang="en-US" b="0" i="0" dirty="0" err="1">
                    <a:effectLst/>
                  </a:rPr>
                  <a:t>estado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estável</a:t>
                </a:r>
                <a:r>
                  <a:rPr lang="en-US" b="0" i="0" dirty="0">
                    <a:effectLst/>
                  </a:rPr>
                  <a:t>. </a:t>
                </a:r>
              </a:p>
              <a:p>
                <a:pPr marL="285750" indent="-228600" algn="just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0" i="0" dirty="0" err="1">
                    <a:effectLst/>
                  </a:rPr>
                  <a:t>Esse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estado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estável</a:t>
                </a:r>
                <a:r>
                  <a:rPr lang="en-US" b="0" i="0" dirty="0">
                    <a:effectLst/>
                  </a:rPr>
                  <a:t> é </a:t>
                </a:r>
                <a:r>
                  <a:rPr lang="en-US" b="0" i="0" dirty="0" err="1">
                    <a:effectLst/>
                  </a:rPr>
                  <a:t>igual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ao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ganho</a:t>
                </a:r>
                <a:r>
                  <a:rPr lang="en-US" b="0" i="0" dirty="0">
                    <a:effectLst/>
                  </a:rPr>
                  <a:t> do </a:t>
                </a:r>
                <a:r>
                  <a:rPr lang="en-US" b="0" i="0" dirty="0" err="1">
                    <a:effectLst/>
                  </a:rPr>
                  <a:t>sistema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multiplicado</a:t>
                </a:r>
                <a:r>
                  <a:rPr lang="en-US" b="0" i="0" dirty="0">
                    <a:effectLst/>
                  </a:rPr>
                  <a:t> pela entrada, que </a:t>
                </a:r>
                <a:r>
                  <a:rPr lang="en-US" b="0" i="0" dirty="0" err="1">
                    <a:effectLst/>
                  </a:rPr>
                  <a:t>neste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0" i="0" dirty="0" err="1">
                    <a:effectLst/>
                  </a:rPr>
                  <a:t>caso</a:t>
                </a:r>
                <a:r>
                  <a:rPr lang="en-US" b="0" i="0" dirty="0">
                    <a:effectLst/>
                  </a:rPr>
                  <a:t> é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0,2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³×5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³/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0" dirty="0">
                    <a:effectLst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6AE3427-4F2F-92C7-60FC-27583A8D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2524721"/>
                <a:ext cx="4991629" cy="3677123"/>
              </a:xfrm>
              <a:prstGeom prst="rect">
                <a:avLst/>
              </a:prstGeom>
              <a:blipFill>
                <a:blip r:embed="rId2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4" name="Rectangle 1028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Medição de Nível - Tudo para você virar um especialista no assunto -  Instrumentação e Controle">
            <a:extLst>
              <a:ext uri="{FF2B5EF4-FFF2-40B4-BE49-F238E27FC236}">
                <a16:creationId xmlns:a16="http://schemas.microsoft.com/office/drawing/2014/main" id="{C1E40550-95CA-282B-984B-5BEEE29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6" b="-2243"/>
          <a:stretch/>
        </p:blipFill>
        <p:spPr bwMode="auto">
          <a:xfrm>
            <a:off x="6930493" y="1891932"/>
            <a:ext cx="4223252" cy="313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86" name="Straight Connector 1028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C0AEA7-CA39-C8F3-3FE6-F857B1B3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B7E4FD-7CF8-EB58-271D-90DCDEE2337F}"/>
              </a:ext>
            </a:extLst>
          </p:cNvPr>
          <p:cNvSpPr txBox="1"/>
          <p:nvPr/>
        </p:nvSpPr>
        <p:spPr>
          <a:xfrm>
            <a:off x="8086988" y="392065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 1m</a:t>
            </a:r>
          </a:p>
        </p:txBody>
      </p:sp>
    </p:spTree>
    <p:extLst>
      <p:ext uri="{BB962C8B-B14F-4D97-AF65-F5344CB8AC3E}">
        <p14:creationId xmlns:p14="http://schemas.microsoft.com/office/powerpoint/2010/main" val="265812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038C32-4485-D863-5897-4F296C28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 dirty="0"/>
              <a:t>Comportamento Não Linear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05CF28-A212-089C-0E5C-BBC263E40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066" y="2031101"/>
                <a:ext cx="4282984" cy="3511943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algn="just"/>
                <a:r>
                  <a:rPr lang="pt-BR" sz="1800" b="0" i="0" dirty="0">
                    <a:effectLst/>
                    <a:latin typeface="Söhne"/>
                  </a:rPr>
                  <a:t>Em um cenário ideal, a relação entre a pressão na caldeira e o sinal de saída do sensor seria perfeitamente linear.</a:t>
                </a:r>
              </a:p>
              <a:p>
                <a:pPr algn="just"/>
                <a:r>
                  <a:rPr lang="pt-BR" sz="1800" dirty="0">
                    <a:latin typeface="Söhne"/>
                  </a:rPr>
                  <a:t>U</a:t>
                </a:r>
                <a:r>
                  <a:rPr lang="pt-BR" sz="1800" b="0" i="0" dirty="0">
                    <a:effectLst/>
                    <a:latin typeface="Söhne"/>
                  </a:rPr>
                  <a:t>ma equação linear da forma: </a:t>
                </a:r>
              </a:p>
              <a:p>
                <a:pPr algn="just"/>
                <a:endParaRPr lang="pt-BR" sz="1800" b="0" i="0" dirty="0">
                  <a:effectLst/>
                  <a:latin typeface="Söhne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pt-BR" sz="20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>
                              <a:effectLst/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t-BR" sz="2000" b="1" i="1" smtClean="0">
                              <a:effectLst/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000" b="1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b="1" i="0" dirty="0">
                  <a:effectLst/>
                  <a:latin typeface="Söhne"/>
                </a:endParaRPr>
              </a:p>
              <a:p>
                <a:pPr marL="0" indent="0" algn="just">
                  <a:buNone/>
                </a:pPr>
                <a:r>
                  <a:rPr lang="pt-BR" sz="1800" b="0" i="0" dirty="0">
                    <a:effectLst/>
                    <a:latin typeface="Söhne"/>
                  </a:rPr>
                  <a:t>Onde:</a:t>
                </a:r>
              </a:p>
              <a:p>
                <a:pPr algn="just"/>
                <a:r>
                  <a:rPr lang="pt-BR" sz="1800" b="0" i="1" dirty="0" err="1">
                    <a:effectLst/>
                    <a:latin typeface="KaTeX_Math"/>
                  </a:rPr>
                  <a:t>Pa</a:t>
                </a:r>
                <a:r>
                  <a:rPr lang="pt-BR" sz="1800" b="0" i="0" dirty="0">
                    <a:effectLst/>
                    <a:latin typeface="Söhne"/>
                  </a:rPr>
                  <a:t> é a pressão da caldeira.  </a:t>
                </a:r>
              </a:p>
              <a:p>
                <a:pPr algn="just"/>
                <a:r>
                  <a:rPr lang="pt-BR" sz="1800" b="0" i="1" dirty="0">
                    <a:effectLst/>
                    <a:latin typeface="KaTeX_Math"/>
                  </a:rPr>
                  <a:t>m</a:t>
                </a:r>
                <a:r>
                  <a:rPr lang="pt-BR" sz="1800" b="0" i="0" dirty="0">
                    <a:effectLst/>
                    <a:latin typeface="Söhne"/>
                  </a:rPr>
                  <a:t> é o ganho do sensor (ou a sensibilidade à pressão), </a:t>
                </a:r>
                <a:r>
                  <a:rPr lang="pt-BR" sz="1800" dirty="0">
                    <a:latin typeface="Söhne"/>
                  </a:rPr>
                  <a:t>com valor igual</a:t>
                </a:r>
                <a:r>
                  <a:rPr lang="pt-BR" sz="1800" b="0" i="0" dirty="0">
                    <a:effectLst/>
                    <a:latin typeface="Söhne"/>
                  </a:rPr>
                  <a:t> 2 e </a:t>
                </a:r>
              </a:p>
              <a:p>
                <a:pPr algn="just"/>
                <a:r>
                  <a:rPr lang="pt-BR" sz="1800" b="0" i="1" dirty="0">
                    <a:effectLst/>
                    <a:latin typeface="KaTeX_Math"/>
                  </a:rPr>
                  <a:t>b</a:t>
                </a:r>
                <a:r>
                  <a:rPr lang="pt-BR" sz="1800" b="0" i="0" dirty="0">
                    <a:effectLst/>
                    <a:latin typeface="Söhne"/>
                  </a:rPr>
                  <a:t> é o viés do sensor, com valor igual a 1, e</a:t>
                </a:r>
              </a:p>
              <a:p>
                <a:pPr algn="just"/>
                <a:r>
                  <a:rPr lang="pt-BR" sz="1800" dirty="0"/>
                  <a:t>V é a leitura do sensor 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05CF28-A212-089C-0E5C-BBC263E40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066" y="2031101"/>
                <a:ext cx="4282984" cy="3511943"/>
              </a:xfrm>
              <a:blipFill>
                <a:blip r:embed="rId2"/>
                <a:stretch>
                  <a:fillRect l="-997" r="-8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7FC0F-8625-9869-7E5B-BF08FC21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6AEB0-97D3-28F1-A00F-DDCD2FD8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47" y="1578581"/>
            <a:ext cx="5737024" cy="37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B87E06E-79B3-ECA7-B3C7-A40ADBF93640}"/>
              </a:ext>
            </a:extLst>
          </p:cNvPr>
          <p:cNvSpPr txBox="1"/>
          <p:nvPr/>
        </p:nvSpPr>
        <p:spPr>
          <a:xfrm>
            <a:off x="6984183" y="5366310"/>
            <a:ext cx="398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equação Não Linear foi definida neste caso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65B5CC0-7359-C205-6EED-7C2A8F0AEDCB}"/>
                  </a:ext>
                </a:extLst>
              </p:cNvPr>
              <p:cNvSpPr txBox="1"/>
              <p:nvPr/>
            </p:nvSpPr>
            <p:spPr>
              <a:xfrm>
                <a:off x="8305800" y="5759937"/>
                <a:ext cx="1372354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pt-BR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t-BR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pt-BR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65B5CC0-7359-C205-6EED-7C2A8F0A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759937"/>
                <a:ext cx="1372354" cy="375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FF36E793-2F6B-7C09-E92E-C4225C74046D}"/>
              </a:ext>
            </a:extLst>
          </p:cNvPr>
          <p:cNvSpPr txBox="1"/>
          <p:nvPr/>
        </p:nvSpPr>
        <p:spPr>
          <a:xfrm>
            <a:off x="6764999" y="814581"/>
            <a:ext cx="469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Söhne"/>
              </a:rPr>
              <a:t>Relações de Entrada-Saída Não Proporcionais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57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B436C-217C-CC4B-5E8D-5CD94226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Comportamento Não Linear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4AE322A-A003-21BA-07A0-FC2079B064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244" y="2252325"/>
                <a:ext cx="4508827" cy="342141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pt-BR" sz="1600" b="0" i="0" dirty="0">
                    <a:effectLst/>
                  </a:rPr>
                  <a:t>Quando a bomba atinge sua capacidade máxima, ela não pode bombear a água a uma altura maior, mesmo se a velocidade da bomba aumentar.</a:t>
                </a:r>
              </a:p>
              <a:p>
                <a:r>
                  <a:rPr lang="pt-BR" sz="1600" b="0" i="0" dirty="0">
                    <a:effectLst/>
                  </a:rPr>
                  <a:t>Se definirmos o ganho proporcional como </a:t>
                </a:r>
                <a:r>
                  <a:rPr lang="pt-BR" sz="1600" b="0" i="1" dirty="0" err="1">
                    <a:effectLst/>
                  </a:rPr>
                  <a:t>Kp</a:t>
                </a:r>
                <a:r>
                  <a:rPr lang="pt-BR" sz="1600" b="0" i="0" dirty="0">
                    <a:effectLst/>
                  </a:rPr>
                  <a:t>​ = 2, a equação que descreve a resposta do sistema é:</a:t>
                </a:r>
              </a:p>
              <a:p>
                <a:endParaRPr lang="pt-BR" sz="1600" b="0" i="0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𝑲𝒑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​⋅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i="0" dirty="0">
                  <a:effectLst/>
                </a:endParaRPr>
              </a:p>
              <a:p>
                <a:pPr marL="0" indent="0">
                  <a:buNone/>
                </a:pPr>
                <a:r>
                  <a:rPr lang="pt-BR" sz="1600" b="0" i="0" dirty="0">
                    <a:effectLst/>
                  </a:rPr>
                  <a:t>Onde: </a:t>
                </a:r>
              </a:p>
              <a:p>
                <a:r>
                  <a:rPr lang="pt-BR" sz="1600" b="0" i="1" dirty="0">
                    <a:effectLst/>
                  </a:rPr>
                  <a:t>H</a:t>
                </a:r>
                <a:r>
                  <a:rPr lang="pt-BR" sz="1600" b="0" i="0" dirty="0">
                    <a:effectLst/>
                  </a:rPr>
                  <a:t>(</a:t>
                </a:r>
                <a:r>
                  <a:rPr lang="pt-BR" sz="1600" b="0" i="1" dirty="0">
                    <a:effectLst/>
                  </a:rPr>
                  <a:t>t</a:t>
                </a:r>
                <a:r>
                  <a:rPr lang="pt-BR" sz="1600" b="0" i="0" dirty="0">
                    <a:effectLst/>
                  </a:rPr>
                  <a:t>) é a cabeça da bomba,</a:t>
                </a:r>
              </a:p>
              <a:p>
                <a:r>
                  <a:rPr lang="pt-BR" sz="1600" b="0" i="1" dirty="0">
                    <a:effectLst/>
                  </a:rPr>
                  <a:t>V</a:t>
                </a:r>
                <a:r>
                  <a:rPr lang="pt-BR" sz="1600" b="0" i="0" dirty="0">
                    <a:effectLst/>
                  </a:rPr>
                  <a:t>(</a:t>
                </a:r>
                <a:r>
                  <a:rPr lang="pt-BR" sz="1600" b="0" i="1" dirty="0">
                    <a:effectLst/>
                  </a:rPr>
                  <a:t>t</a:t>
                </a:r>
                <a:r>
                  <a:rPr lang="pt-BR" sz="1600" b="0" i="0" dirty="0">
                    <a:effectLst/>
                  </a:rPr>
                  <a:t>) é a velocidade da bomba e </a:t>
                </a:r>
                <a:endParaRPr lang="pt-BR" sz="1600" dirty="0"/>
              </a:p>
              <a:p>
                <a:r>
                  <a:rPr lang="pt-BR" sz="1600" b="0" i="1" dirty="0">
                    <a:effectLst/>
                  </a:rPr>
                  <a:t>t</a:t>
                </a:r>
                <a:r>
                  <a:rPr lang="pt-BR" sz="1600" b="0" i="0" dirty="0">
                    <a:effectLst/>
                  </a:rPr>
                  <a:t> é o tempo.</a:t>
                </a:r>
                <a:endParaRPr lang="pt-BR" sz="15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4AE322A-A003-21BA-07A0-FC2079B064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244" y="2252325"/>
                <a:ext cx="4508827" cy="3421413"/>
              </a:xfrm>
              <a:blipFill>
                <a:blip r:embed="rId2"/>
                <a:stretch>
                  <a:fillRect l="-812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594B21-61D6-134D-D484-DC540D43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497530"/>
            <a:ext cx="5628018" cy="36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B2CDA2-1941-406A-1F7C-3491F89B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56F82D9-7187-92DD-0DFC-9A5E978803B0}"/>
                  </a:ext>
                </a:extLst>
              </p:cNvPr>
              <p:cNvSpPr txBox="1"/>
              <p:nvPr/>
            </p:nvSpPr>
            <p:spPr>
              <a:xfrm>
                <a:off x="5737491" y="5198848"/>
                <a:ext cx="6096000" cy="951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1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0" i="1" dirty="0" err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400" b="0" i="1" dirty="0" err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𝐾𝑝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​⋅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1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 b="0" i="1" dirty="0" err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𝐾𝑝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​⋅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pt-BR" sz="14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pt-BR" sz="1400" b="0" i="1" dirty="0" err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sz="1400" b="0" i="1" dirty="0" err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sub>
                            </m:sSub>
                            <m:r>
                              <a:rPr lang="pt-BR" sz="1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pt-BR" sz="14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sz="1400" b="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pt-BR" sz="1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             </m:t>
                            </m:r>
                            <m:r>
                              <a:rPr lang="pt-BR" sz="1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 b="0" i="1" dirty="0" err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𝐾𝑝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​⋅</m:t>
                            </m:r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b="0" i="1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1400" b="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pt-B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pt-BR" sz="140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sz="140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pt-B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​​</m:t>
                    </m:r>
                  </m:oMath>
                </a14:m>
                <a:r>
                  <a:rPr lang="pt-BR" sz="1400" b="0" i="0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</a:p>
              <a:p>
                <a:pPr algn="ctr"/>
                <a:endParaRPr lang="pt-BR" sz="1400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pt-BR" sz="1400" b="0" i="0" dirty="0">
                    <a:solidFill>
                      <a:schemeClr val="tx1"/>
                    </a:solidFill>
                    <a:effectLst/>
                    <a:latin typeface="KaTeX_Main"/>
                  </a:rPr>
                  <a:t>​</a:t>
                </a:r>
                <a:r>
                  <a:rPr lang="pt-BR" sz="1400" b="0" i="0" dirty="0">
                    <a:solidFill>
                      <a:schemeClr val="tx1"/>
                    </a:solidFill>
                    <a:effectLst/>
                    <a:latin typeface="Söhne"/>
                  </a:rPr>
                  <a:t> é a altura máxima que a bomba pode bombear a água.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56F82D9-7187-92DD-0DFC-9A5E97880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91" y="5198848"/>
                <a:ext cx="6096000" cy="951222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C52C6D15-B35A-8F76-C8F4-03972B4F2FAA}"/>
              </a:ext>
            </a:extLst>
          </p:cNvPr>
          <p:cNvSpPr txBox="1"/>
          <p:nvPr/>
        </p:nvSpPr>
        <p:spPr>
          <a:xfrm>
            <a:off x="7473437" y="808446"/>
            <a:ext cx="3499363" cy="379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Ponto de Operação e Saturação</a:t>
            </a:r>
          </a:p>
        </p:txBody>
      </p:sp>
    </p:spTree>
    <p:extLst>
      <p:ext uri="{BB962C8B-B14F-4D97-AF65-F5344CB8AC3E}">
        <p14:creationId xmlns:p14="http://schemas.microsoft.com/office/powerpoint/2010/main" val="316671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9C08D-8AD7-530B-5DA8-06348320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 dirty="0"/>
              <a:t>Comportamento Não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52EA7A-25E0-61BD-4974-0AD5E7EC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b="0" i="0" dirty="0">
                <a:effectLst/>
              </a:rPr>
              <a:t>Em um controlador de pressão com histerese, a saída não muda imediatamente quando a pressão medida cruza o ponto de ajuste. </a:t>
            </a:r>
          </a:p>
          <a:p>
            <a:pPr algn="just"/>
            <a:r>
              <a:rPr lang="pt-BR" sz="2000" b="0" i="0" dirty="0">
                <a:effectLst/>
              </a:rPr>
              <a:t>Em vez disso, o controlador tem uma "zona morta" em torno do ponto de ajuste, e a saída só muda quando a pressão sai dessa zona. </a:t>
            </a:r>
          </a:p>
        </p:txBody>
      </p:sp>
      <p:pic>
        <p:nvPicPr>
          <p:cNvPr id="4098" name="Picture 2" descr="Gráfico, Histograma&#10;&#10;Descrição gerada automaticamente">
            <a:extLst>
              <a:ext uri="{FF2B5EF4-FFF2-40B4-BE49-F238E27FC236}">
                <a16:creationId xmlns:a16="http://schemas.microsoft.com/office/drawing/2014/main" id="{3F18950F-8E2B-B314-AE3E-8C10F400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8486" y="1483459"/>
            <a:ext cx="5628018" cy="36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77A79F-4D57-35C2-39D8-7067692C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7AAD589-1144-32FE-6A2D-E8339682B91D}"/>
              </a:ext>
            </a:extLst>
          </p:cNvPr>
          <p:cNvCxnSpPr>
            <a:cxnSpLocks/>
          </p:cNvCxnSpPr>
          <p:nvPr/>
        </p:nvCxnSpPr>
        <p:spPr>
          <a:xfrm>
            <a:off x="8989999" y="3338983"/>
            <a:ext cx="458801" cy="0"/>
          </a:xfrm>
          <a:prstGeom prst="straightConnector1">
            <a:avLst/>
          </a:prstGeom>
          <a:ln w="19050"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2DF062-B780-5D1C-2D50-7CD689F570FA}"/>
              </a:ext>
            </a:extLst>
          </p:cNvPr>
          <p:cNvSpPr txBox="1"/>
          <p:nvPr/>
        </p:nvSpPr>
        <p:spPr>
          <a:xfrm>
            <a:off x="8822495" y="3066343"/>
            <a:ext cx="7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Zona Morta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39BD3ED-3C01-EA49-E263-88DAE32C8078}"/>
                  </a:ext>
                </a:extLst>
              </p:cNvPr>
              <p:cNvSpPr txBox="1"/>
              <p:nvPr/>
            </p:nvSpPr>
            <p:spPr>
              <a:xfrm>
                <a:off x="6292157" y="5355290"/>
                <a:ext cx="534434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1600" b="0" i="0" dirty="0">
                    <a:effectLst/>
                  </a:rPr>
                  <a:t>Suponha que a pressão varie linearmente com o tempo </a:t>
                </a:r>
                <a14:m>
                  <m:oMath xmlns:m="http://schemas.openxmlformats.org/officeDocument/2006/math"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1600" b="0" i="0" dirty="0">
                    <a:effectLst/>
                  </a:rPr>
                  <a:t>, o ponto de ajuste do controlador de pressão 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  <m:t>𝑠𝑒𝑡</m:t>
                        </m:r>
                      </m:sub>
                    </m:sSub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​=5 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pt-BR" sz="1600" b="0" i="0" dirty="0">
                    <a:effectLst/>
                  </a:rPr>
                  <a:t>, e a largura da zona morta seja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>
                        <a:effectLst/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=2 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pt-BR" sz="1600" b="0" i="0" dirty="0"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39BD3ED-3C01-EA49-E263-88DAE32C8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57" y="5355290"/>
                <a:ext cx="5344347" cy="830997"/>
              </a:xfrm>
              <a:prstGeom prst="rect">
                <a:avLst/>
              </a:prstGeom>
              <a:blipFill>
                <a:blip r:embed="rId3"/>
                <a:stretch>
                  <a:fillRect l="-570" t="-2190" r="-684" b="-8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15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799E1-39B3-EB43-173D-D1BBA39D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 err="1"/>
              <a:t>Comportamento</a:t>
            </a:r>
            <a:r>
              <a:rPr lang="en-US" sz="2600" dirty="0"/>
              <a:t> </a:t>
            </a:r>
            <a:r>
              <a:rPr lang="en-US" sz="2600" dirty="0" err="1"/>
              <a:t>Não</a:t>
            </a:r>
            <a:r>
              <a:rPr lang="en-US" sz="2600" dirty="0"/>
              <a:t>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C80440-0D7F-5AB0-9B63-5FA57923B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Exemplo</a:t>
            </a:r>
            <a:r>
              <a:rPr lang="en-US" sz="1700" dirty="0"/>
              <a:t> do </a:t>
            </a:r>
            <a:r>
              <a:rPr lang="en-US" sz="1700" dirty="0" err="1"/>
              <a:t>Ar</a:t>
            </a:r>
            <a:r>
              <a:rPr lang="en-US" sz="1700" dirty="0"/>
              <a:t> </a:t>
            </a:r>
            <a:r>
              <a:rPr lang="en-US" sz="1700" dirty="0" err="1"/>
              <a:t>Condicionado</a:t>
            </a:r>
            <a:endParaRPr lang="en-US" sz="17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AF94301-8284-1BCB-C313-70D3BF1E1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r="29922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11AC9D-8EEE-48B5-C1A3-656DE181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627B49F-1769-7FDF-2FBD-6B2B1D5F7CC1}"/>
              </a:ext>
            </a:extLst>
          </p:cNvPr>
          <p:cNvSpPr txBox="1">
            <a:spLocks/>
          </p:cNvSpPr>
          <p:nvPr/>
        </p:nvSpPr>
        <p:spPr>
          <a:xfrm>
            <a:off x="691435" y="2531428"/>
            <a:ext cx="5600701" cy="366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700" dirty="0"/>
              <a:t>Ponto de Referência = 22° C, Banda de Zona Morta = 2° C (21° C a 23° C)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CD686240-0EAD-2487-2D6F-4A20841A9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8" y="2959630"/>
            <a:ext cx="6181644" cy="36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3FF303-5B4E-0B91-DE6A-375803A4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600"/>
              <a:t>Comportamento Não Linear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DEC6F-775E-E4CC-8498-F742CEE4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200" b="1" i="0" dirty="0">
                <a:effectLst/>
              </a:rPr>
              <a:t>Sensibilidade às condições iniciais</a:t>
            </a:r>
            <a:r>
              <a:rPr lang="pt-BR" sz="2200" b="0" i="0" dirty="0">
                <a:effectLst/>
              </a:rPr>
              <a:t>: Em sistemas não lineares, pequenas variações nas condições iniciais podem levar a resultados significativamente diferentes. Isso ocorre porque os sistemas não lineares podem amplificar e propagar pequenas perturbações ao longo do tempo.</a:t>
            </a:r>
          </a:p>
          <a:p>
            <a:pPr algn="just"/>
            <a:r>
              <a:rPr lang="pt-BR" sz="2200" dirty="0"/>
              <a:t>Exemplo: e</a:t>
            </a:r>
            <a:r>
              <a:rPr lang="pt-BR" sz="2200" b="0" i="0" dirty="0">
                <a:effectLst/>
              </a:rPr>
              <a:t>m processos químicos industriais, como reatores químicos, pequenas variações nas condições iniciais, podem levar a resultados finais significativamente diferentes. </a:t>
            </a:r>
            <a:endParaRPr lang="pt-BR" sz="2200" dirty="0"/>
          </a:p>
        </p:txBody>
      </p:sp>
      <p:pic>
        <p:nvPicPr>
          <p:cNvPr id="1026" name="Picture 2" descr="Caldeiras de Vapor, conheça sua história e ampla utilização - Icaterm">
            <a:extLst>
              <a:ext uri="{FF2B5EF4-FFF2-40B4-BE49-F238E27FC236}">
                <a16:creationId xmlns:a16="http://schemas.microsoft.com/office/drawing/2014/main" id="{08044104-0B99-D2EC-2B35-7C00F926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3" r="2619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F7EA74-65D0-4AD9-DB90-1F04A487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1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76FF6F-0F55-9909-56A8-3FCC2D52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pt-BR" sz="5400"/>
              <a:t>Dinâmicas de Múltiplas Escalas Temporais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B1865B-406B-2A1D-C94A-2837E602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pPr algn="just"/>
            <a:r>
              <a:rPr lang="pt-BR" sz="2200" b="0" i="0" dirty="0">
                <a:effectLst/>
              </a:rPr>
              <a:t>Essencialmente, isso significa que diferentes partes do sistema ou processo podem operar ou mudar em diferentes escalas de tempo. </a:t>
            </a:r>
          </a:p>
          <a:p>
            <a:pPr algn="just"/>
            <a:r>
              <a:rPr lang="pt-BR" sz="2200" b="0" i="0" dirty="0">
                <a:effectLst/>
              </a:rPr>
              <a:t>Este fenômeno pode apresentar desafios significativos para o controle do processo. Isso ocorre porque os controladores que são projetados para responder rapidamente às mudanças podem ser muito sensíveis às flutuações de curto prazo e podem acabar causando instabilidade. </a:t>
            </a: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E60DE4-FCDB-12C0-47E3-58422DC3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26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2397FC-F8FD-2AEB-F703-8F796DB6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Índice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9C91A2-6E68-55B7-FC0B-C0E480D5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Introdução</a:t>
            </a:r>
          </a:p>
          <a:p>
            <a:r>
              <a:rPr lang="pt-BR" sz="2200" dirty="0"/>
              <a:t>Natureza Multivariável</a:t>
            </a:r>
          </a:p>
          <a:p>
            <a:r>
              <a:rPr lang="pt-BR" sz="2200" dirty="0"/>
              <a:t>Atrasos</a:t>
            </a:r>
          </a:p>
          <a:p>
            <a:r>
              <a:rPr lang="pt-BR" sz="2200" dirty="0"/>
              <a:t>Ordem do Processo</a:t>
            </a:r>
          </a:p>
          <a:p>
            <a:r>
              <a:rPr lang="pt-BR" sz="2200" dirty="0"/>
              <a:t>Comportamento não linear</a:t>
            </a:r>
          </a:p>
          <a:p>
            <a:r>
              <a:rPr lang="pt-BR" sz="2200" dirty="0"/>
              <a:t>Dinâmica de Múltiplas Escalas Temporais</a:t>
            </a:r>
          </a:p>
          <a:p>
            <a:r>
              <a:rPr lang="pt-BR" sz="2200" dirty="0"/>
              <a:t>Perturbações</a:t>
            </a:r>
          </a:p>
          <a:p>
            <a:r>
              <a:rPr lang="pt-BR" sz="2200" dirty="0"/>
              <a:t>Instabilidade</a:t>
            </a:r>
          </a:p>
          <a:p>
            <a:r>
              <a:rPr lang="pt-BR" sz="2200" dirty="0"/>
              <a:t>Resposta Transitória e Permanente</a:t>
            </a:r>
          </a:p>
          <a:p>
            <a:r>
              <a:rPr lang="pt-BR" sz="2200" dirty="0"/>
              <a:t>Conclusões</a:t>
            </a:r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en-US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A846C-073D-9CA2-E30E-1652D946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61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FE36F2-6A3D-1CF8-8CE1-33C66612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BR" sz="3400"/>
              <a:t>Dinâmicas de Múltiplas Escalas Temporais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365BAC-463E-01C4-8A38-BDA70AB25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1800" b="1" i="0" dirty="0">
                <a:effectLst/>
              </a:rPr>
              <a:t>Refino de petróleo:</a:t>
            </a:r>
            <a:r>
              <a:rPr lang="pt-BR" sz="1800" b="0" i="0" dirty="0">
                <a:effectLst/>
              </a:rPr>
              <a:t>  as reações químicas que quebram os hidrocarbonetos de cadeia longa em hidrocarbonetos de cadeia mais curta ocorrem em escalas de tempo muito curtas, da ordem de segundos. </a:t>
            </a:r>
          </a:p>
          <a:p>
            <a:pPr algn="just"/>
            <a:r>
              <a:rPr lang="pt-BR" sz="1800" b="0" i="0" dirty="0">
                <a:effectLst/>
              </a:rPr>
              <a:t>Por outro lado, o processo de aquecimento do petróleo bruto até a temperatura adequada para essas reações leva muito mais tempo, na ordem de horas. </a:t>
            </a:r>
          </a:p>
          <a:p>
            <a:pPr algn="just"/>
            <a:r>
              <a:rPr lang="pt-BR" sz="1800" b="0" i="0" dirty="0">
                <a:effectLst/>
              </a:rPr>
              <a:t>Da mesma forma, o processo de destilação, onde os diferentes componentes do petróleo são separados com base em seus pontos de ebulição, também ocorre em uma escala de tempo mais longa.</a:t>
            </a:r>
            <a:endParaRPr lang="pt-BR" sz="1800" dirty="0"/>
          </a:p>
        </p:txBody>
      </p:sp>
      <p:pic>
        <p:nvPicPr>
          <p:cNvPr id="3076" name="Picture 4" descr="Refino do pré-sal sobe 30% até abril e é 55% do total processado, diz  Petrobras">
            <a:extLst>
              <a:ext uri="{FF2B5EF4-FFF2-40B4-BE49-F238E27FC236}">
                <a16:creationId xmlns:a16="http://schemas.microsoft.com/office/drawing/2014/main" id="{758C346B-5D07-9DAA-DBDB-161D2CAF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0396" y="517600"/>
            <a:ext cx="41096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fino do petróleo - Toda Matéria">
            <a:extLst>
              <a:ext uri="{FF2B5EF4-FFF2-40B4-BE49-F238E27FC236}">
                <a16:creationId xmlns:a16="http://schemas.microsoft.com/office/drawing/2014/main" id="{4C6F2956-139F-B4EC-615D-C7A71689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6827" y="34290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DB249-4765-069F-6219-9BE52926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5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7 fatores que impedem a identificação de problemas no setor industrial -  GRV Software - ERP industrial">
            <a:extLst>
              <a:ext uri="{FF2B5EF4-FFF2-40B4-BE49-F238E27FC236}">
                <a16:creationId xmlns:a16="http://schemas.microsoft.com/office/drawing/2014/main" id="{8B6625EC-DA1F-67C4-4174-C772C2467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1802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0578D-472B-E67D-5E0E-25DA177B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 dirty="0"/>
              <a:t>Perturbações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4ABF52-44C0-B7B1-F520-32F92F85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algn="just"/>
            <a:r>
              <a:rPr lang="pt-BR" sz="1900" b="0" i="0" dirty="0">
                <a:effectLst/>
              </a:rPr>
              <a:t>As perturbações são eventos ou alterações imprevistas que afetam os processos industriais e podem ter impacto negativo em sua operação e desempenho. </a:t>
            </a:r>
          </a:p>
          <a:p>
            <a:pPr algn="just"/>
            <a:r>
              <a:rPr lang="pt-BR" sz="1900" b="0" i="0" dirty="0">
                <a:effectLst/>
              </a:rPr>
              <a:t>Essas perturbações podem ocorrer tanto internamente, quanto externamente, devido a fatores ambientais, variações nas matérias-primas, falhas de equipamentos, entre outros. </a:t>
            </a:r>
            <a:endParaRPr lang="pt-BR" sz="19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280CAB-0F99-A106-6922-2E05959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18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87F0F-FC05-9228-165A-527EBC47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Perturbações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500442-978F-000A-3714-A0A863C6E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71" y="1841660"/>
            <a:ext cx="5603846" cy="188361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b="1" i="0" dirty="0">
                <a:effectLst/>
              </a:rPr>
              <a:t>Perturbações Externas:</a:t>
            </a:r>
            <a:r>
              <a:rPr lang="pt-BR" dirty="0"/>
              <a:t> v</a:t>
            </a:r>
            <a:r>
              <a:rPr lang="pt-BR" b="0" i="0" dirty="0">
                <a:effectLst/>
              </a:rPr>
              <a:t>ariação na temperatura ambiente. Imagine um processo de fermentação em que a temperatura da sala de produção varia ao longo do dia, afetando a taxa de crescimento microbiano e, consequentemente, o tempo de produção.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20E7AD-92D8-9BE5-930A-072223F1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32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B986C6A-14B9-59EB-29D1-DBBD16AB2892}"/>
              </a:ext>
            </a:extLst>
          </p:cNvPr>
          <p:cNvSpPr txBox="1">
            <a:spLocks/>
          </p:cNvSpPr>
          <p:nvPr/>
        </p:nvSpPr>
        <p:spPr>
          <a:xfrm>
            <a:off x="6392411" y="1769481"/>
            <a:ext cx="5603846" cy="152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>
                <a:effectLst/>
              </a:rPr>
              <a:t>Perturbações nas Matérias-Primas: </a:t>
            </a:r>
            <a:r>
              <a:rPr lang="pt-BR" b="0" i="0" dirty="0">
                <a:effectLst/>
              </a:rPr>
              <a:t>Flutuação na qualidade das matérias-primas. Em uma indústria de alimentos, as características nutricionais das safras agrícolas podem variar, afetando o teor de nutrientes do produto final.</a:t>
            </a:r>
          </a:p>
          <a:p>
            <a:endParaRPr lang="pt-BR" dirty="0"/>
          </a:p>
        </p:txBody>
      </p:sp>
      <p:pic>
        <p:nvPicPr>
          <p:cNvPr id="3074" name="Picture 2" descr="Qual temperatura ideal para ter conforto térmico industrial?">
            <a:extLst>
              <a:ext uri="{FF2B5EF4-FFF2-40B4-BE49-F238E27FC236}">
                <a16:creationId xmlns:a16="http://schemas.microsoft.com/office/drawing/2014/main" id="{4755E417-5939-C467-0C6A-2BFEB2AF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1" y="3944554"/>
            <a:ext cx="5560226" cy="22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ortunidades e desafios da indústria de alimentos e bebidas para se  atualizar e se tornar mais produtiva – Abregel">
            <a:extLst>
              <a:ext uri="{FF2B5EF4-FFF2-40B4-BE49-F238E27FC236}">
                <a16:creationId xmlns:a16="http://schemas.microsoft.com/office/drawing/2014/main" id="{EA7C4CB7-E850-438A-A988-22FEBB6A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586" y="3725278"/>
            <a:ext cx="4394787" cy="24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1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BCB92-5797-29E2-959E-621A84E5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Perturbações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749EB-0614-F421-6570-BEA13BD9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43" y="1901126"/>
            <a:ext cx="5601051" cy="152787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b="1" i="0" dirty="0">
                <a:effectLst/>
              </a:rPr>
              <a:t>Perturbações na Demanda: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Aumento súbito na demanda por um produto. Uma empresa que produz ventiladores pode ter uma demanda inesperadamente alta durante uma onda de calor, o que pode levar a problemas de abastecimento e atrasos na entrega.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DA906C-48D3-47E0-7EDD-BA3B6A8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33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C1B1168-7206-C99D-9B65-13A2C806C15E}"/>
              </a:ext>
            </a:extLst>
          </p:cNvPr>
          <p:cNvSpPr txBox="1">
            <a:spLocks/>
          </p:cNvSpPr>
          <p:nvPr/>
        </p:nvSpPr>
        <p:spPr>
          <a:xfrm>
            <a:off x="6476301" y="1901126"/>
            <a:ext cx="5444456" cy="1527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Perturbações em Equipamentos:</a:t>
            </a:r>
            <a:r>
              <a:rPr lang="pt-BR" dirty="0"/>
              <a:t> Falha em uma bomba de líquido em um sistema de refrigeração industrial. Isso pode levar a flutuações na temperatura e prejudicar a eficiência de outros componentes do processo.</a:t>
            </a:r>
          </a:p>
          <a:p>
            <a:endParaRPr lang="pt-BR" dirty="0"/>
          </a:p>
        </p:txBody>
      </p:sp>
      <p:pic>
        <p:nvPicPr>
          <p:cNvPr id="1030" name="Picture 6" descr="Vetores e ilustrações de Temperatura do calor para download gratuito |  Freepik">
            <a:extLst>
              <a:ext uri="{FF2B5EF4-FFF2-40B4-BE49-F238E27FC236}">
                <a16:creationId xmlns:a16="http://schemas.microsoft.com/office/drawing/2014/main" id="{FA834FA3-FBE3-C32C-FD51-51B1C69D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3" y="3929795"/>
            <a:ext cx="2335849" cy="23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ADE561-8154-7EAC-385D-DE7B0E0C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4968" r="9798" b="9355"/>
          <a:stretch/>
        </p:blipFill>
        <p:spPr bwMode="auto">
          <a:xfrm>
            <a:off x="9019386" y="3429000"/>
            <a:ext cx="2901371" cy="26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ecanismo de falhas - Blog Manutenção em Foco">
            <a:extLst>
              <a:ext uri="{FF2B5EF4-FFF2-40B4-BE49-F238E27FC236}">
                <a16:creationId xmlns:a16="http://schemas.microsoft.com/office/drawing/2014/main" id="{AF2C8AB7-46D8-0C6F-2D8C-4C980718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61" y="4276507"/>
            <a:ext cx="2156587" cy="12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F7E3E26-CB5D-044B-D4F7-5F22EC971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29970" b="-1935"/>
          <a:stretch/>
        </p:blipFill>
        <p:spPr bwMode="auto">
          <a:xfrm>
            <a:off x="3194493" y="3929795"/>
            <a:ext cx="2677801" cy="23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5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6C846A-574F-3B93-72D0-680856FE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pt-BR" dirty="0"/>
              <a:t>Perturbações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9F636-5153-57EF-AC63-5306AD6F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algn="just"/>
            <a:r>
              <a:rPr lang="pt-BR" sz="2000" b="1" i="0" dirty="0">
                <a:effectLst/>
              </a:rPr>
              <a:t>Perturbações de Processo: </a:t>
            </a:r>
            <a:r>
              <a:rPr lang="pt-BR" sz="2000" dirty="0"/>
              <a:t>a</a:t>
            </a:r>
            <a:r>
              <a:rPr lang="pt-BR" sz="2000" b="0" i="0" dirty="0">
                <a:effectLst/>
              </a:rPr>
              <a:t>lteração na configuração das etapas de produção. Uma mudança nos parâmetros de controle em um processo químico pode levar a resultados indesejados e afetar a eficiência da produção.</a:t>
            </a:r>
          </a:p>
          <a:p>
            <a:pPr algn="just"/>
            <a:r>
              <a:rPr lang="pt-BR" sz="2000" b="0" i="0" dirty="0" err="1">
                <a:effectLst/>
              </a:rPr>
              <a:t>Ex</a:t>
            </a:r>
            <a:r>
              <a:rPr lang="pt-BR" sz="2000" b="0" i="0" dirty="0">
                <a:effectLst/>
              </a:rPr>
              <a:t>: uma fábrica que fábrica diferentes sabore</a:t>
            </a:r>
            <a:r>
              <a:rPr lang="pt-BR" sz="2000" dirty="0"/>
              <a:t>s de yogurt. </a:t>
            </a:r>
            <a:endParaRPr lang="pt-BR" sz="2000" b="0" i="0" dirty="0">
              <a:effectLst/>
            </a:endParaRPr>
          </a:p>
          <a:p>
            <a:endParaRPr lang="pt-BR" sz="2000" dirty="0"/>
          </a:p>
        </p:txBody>
      </p:sp>
      <p:pic>
        <p:nvPicPr>
          <p:cNvPr id="1028" name="Picture 4" descr="Vai produzir iogurte? Atenção especial à pasteurização! | Artigos | Cursos  a Distância CPT">
            <a:extLst>
              <a:ext uri="{FF2B5EF4-FFF2-40B4-BE49-F238E27FC236}">
                <a16:creationId xmlns:a16="http://schemas.microsoft.com/office/drawing/2014/main" id="{9D9BD822-53AB-AE01-485D-BB9F8D8DF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054"/>
          <a:stretch/>
        </p:blipFill>
        <p:spPr bwMode="auto"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ábrica de leites e iogurtes veganos amplia produção em MG - Vegazeta">
            <a:extLst>
              <a:ext uri="{FF2B5EF4-FFF2-40B4-BE49-F238E27FC236}">
                <a16:creationId xmlns:a16="http://schemas.microsoft.com/office/drawing/2014/main" id="{F744A177-57DF-16DA-FFCD-166082F21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8" b="16956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4479D6-9ACF-9D4F-32F2-B792D4C88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5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9DF605-9998-C7BE-0E4A-EE149517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4000"/>
              <a:t>Instabilidade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3AC796-C104-4E34-DC33-A21F5A66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490602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b="0" i="0" dirty="0">
                <a:effectLst/>
              </a:rPr>
              <a:t>Quando um processo industrial é instável, as variáveis ​​do sistema podem oscilar cada vez mais, aumentando em amplitude e frequência ao longo do tempo.</a:t>
            </a:r>
          </a:p>
          <a:p>
            <a:pPr algn="just"/>
            <a:r>
              <a:rPr lang="pt-BR" sz="1800" b="0" i="0" dirty="0">
                <a:effectLst/>
              </a:rPr>
              <a:t>A instabilidade pode ocorrer devido a diversos fatores, como ganhos inadequados nos controladores, resposta inadequada a perturbações, atrasos excessivos nos tempos de resposta, comportamento não linear, acoplamento entre variáveis ou inadequação dos sistemas de controle utilizados.</a:t>
            </a:r>
            <a:endParaRPr lang="pt-BR" sz="1800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Os desafios que a indústria de embalagens enfrenta no Brasil | Tecnologia e  Inovação | G1">
            <a:extLst>
              <a:ext uri="{FF2B5EF4-FFF2-40B4-BE49-F238E27FC236}">
                <a16:creationId xmlns:a16="http://schemas.microsoft.com/office/drawing/2014/main" id="{EC45959C-3FEE-0782-AEEB-520DE16DC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r="3754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184D6B-1C7B-1D00-51E9-56AA1230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3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A3D50-09F1-38A6-0E99-8250725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BR" sz="3200"/>
              <a:t>Instabilidade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A7DC2D-93E5-6C24-D6B6-C4D938F43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pt-BR" sz="1800" dirty="0"/>
              <a:t>A instabilidade de um processo pode ser dada pela sua incapacidade de se autorregular.</a:t>
            </a:r>
          </a:p>
          <a:p>
            <a:endParaRPr lang="pt-BR" sz="1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B18C1B-1D0B-A481-2B7F-C25A90AA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79" y="2650786"/>
            <a:ext cx="2569349" cy="34838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7A2624F-EFE6-E63B-CEAA-3E59F0ED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82" y="2676139"/>
            <a:ext cx="2569349" cy="34838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66940F-F43E-CD4E-2454-F413A909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13EF1D-93B9-B39F-F4AC-7FEBA8343A41}"/>
              </a:ext>
            </a:extLst>
          </p:cNvPr>
          <p:cNvSpPr txBox="1"/>
          <p:nvPr/>
        </p:nvSpPr>
        <p:spPr>
          <a:xfrm>
            <a:off x="2142800" y="6271178"/>
            <a:ext cx="177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Processo estável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6474D1-F62E-273B-E38B-8758BC2BFCB6}"/>
              </a:ext>
            </a:extLst>
          </p:cNvPr>
          <p:cNvSpPr txBox="1"/>
          <p:nvPr/>
        </p:nvSpPr>
        <p:spPr>
          <a:xfrm>
            <a:off x="7836958" y="6219825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Processo instável </a:t>
            </a:r>
          </a:p>
        </p:txBody>
      </p:sp>
    </p:spTree>
    <p:extLst>
      <p:ext uri="{BB962C8B-B14F-4D97-AF65-F5344CB8AC3E}">
        <p14:creationId xmlns:p14="http://schemas.microsoft.com/office/powerpoint/2010/main" val="376544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277E67-CF32-3833-6A5D-47982983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/>
              <a:t>Instabilidade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66E658A-BC7E-DF22-C620-99C38F4E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33"/>
          <a:stretch/>
        </p:blipFill>
        <p:spPr bwMode="auto">
          <a:xfrm>
            <a:off x="189777" y="2393025"/>
            <a:ext cx="6009855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7BF05A8-1905-B98D-0F21-B56CC47F6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0543" y="2361441"/>
                <a:ext cx="4710546" cy="3942969"/>
              </a:xfrm>
            </p:spPr>
            <p:txBody>
              <a:bodyPr anchor="ctr">
                <a:normAutofit/>
              </a:bodyPr>
              <a:lstStyle/>
              <a:p>
                <a:pPr algn="just"/>
                <a:r>
                  <a:rPr lang="pt-BR" sz="1600" b="0" i="0" dirty="0">
                    <a:effectLst/>
                    <a:latin typeface="Söhne"/>
                  </a:rPr>
                  <a:t>Vamos considerar um oscilador harmônico cuja equação diferencial é dada por:</a:t>
                </a:r>
              </a:p>
              <a:p>
                <a:pPr algn="just"/>
                <a:endParaRPr lang="pt-BR" sz="1600" b="0" i="0" dirty="0">
                  <a:effectLst/>
                  <a:latin typeface="Söhne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B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6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pt-BR" sz="16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600" b="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​+2</m:t>
                      </m:r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  <m:f>
                        <m:fPr>
                          <m:ctrlP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sSubSup>
                        <m:sSubSupPr>
                          <m:ctrlP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1600" b="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b="0" i="0" dirty="0">
                  <a:effectLst/>
                  <a:latin typeface="Söhne"/>
                </a:endParaRPr>
              </a:p>
              <a:p>
                <a:pPr algn="just"/>
                <a:endParaRPr lang="pt-BR" sz="1600" b="0" i="0" dirty="0">
                  <a:effectLst/>
                  <a:latin typeface="Söhne"/>
                </a:endParaRPr>
              </a:p>
              <a:p>
                <a:pPr algn="just"/>
                <a:r>
                  <a:rPr lang="pt-BR" sz="1600" dirty="0">
                    <a:latin typeface="Söhne"/>
                  </a:rPr>
                  <a:t>O</a:t>
                </a:r>
                <a:r>
                  <a:rPr lang="pt-BR" sz="1600" b="0" i="0" dirty="0">
                    <a:effectLst/>
                    <a:latin typeface="Söhne"/>
                  </a:rPr>
                  <a:t>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sz="1600" b="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1600" b="0" i="0" dirty="0">
                    <a:effectLst/>
                    <a:latin typeface="KaTeX_Main"/>
                  </a:rPr>
                  <a:t>​</a:t>
                </a:r>
                <a:r>
                  <a:rPr lang="pt-BR" sz="1600" b="0" i="0" dirty="0">
                    <a:effectLst/>
                    <a:latin typeface="Söhne"/>
                  </a:rPr>
                  <a:t> é a frequência natural não amortecida e </a:t>
                </a:r>
                <a:r>
                  <a:rPr lang="pt-BR" sz="1600" b="0" i="1" dirty="0">
                    <a:effectLst/>
                    <a:latin typeface="KaTeX_Math"/>
                  </a:rPr>
                  <a:t>ζ</a:t>
                </a:r>
                <a:r>
                  <a:rPr lang="pt-BR" sz="1600" b="0" i="0" dirty="0">
                    <a:effectLst/>
                    <a:latin typeface="Söhne"/>
                  </a:rPr>
                  <a:t> é a razão de amortecimento. De acordo com o valor de </a:t>
                </a:r>
                <a:r>
                  <a:rPr lang="pt-BR" sz="1600" b="0" i="1" dirty="0">
                    <a:effectLst/>
                    <a:latin typeface="KaTeX_Math"/>
                  </a:rPr>
                  <a:t>ζ</a:t>
                </a:r>
                <a:r>
                  <a:rPr lang="pt-BR" sz="1600" b="0" i="0" dirty="0">
                    <a:effectLst/>
                    <a:latin typeface="Söhne"/>
                  </a:rPr>
                  <a:t>, temos diferentes comportamentos: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𝜁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1600" b="0" i="0" dirty="0">
                    <a:effectLst/>
                    <a:latin typeface="Söhne"/>
                  </a:rPr>
                  <a:t>: sem amortecimento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𝜁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pt-BR" sz="1600" b="0" i="0" dirty="0">
                    <a:effectLst/>
                    <a:latin typeface="Söhne"/>
                  </a:rPr>
                  <a:t>: </a:t>
                </a:r>
                <a:r>
                  <a:rPr lang="pt-BR" sz="1600" b="0" i="0" dirty="0" err="1">
                    <a:effectLst/>
                    <a:latin typeface="Söhne"/>
                  </a:rPr>
                  <a:t>subamortecimento</a:t>
                </a:r>
                <a:r>
                  <a:rPr lang="pt-BR" sz="1600" b="0" i="0" dirty="0">
                    <a:effectLst/>
                    <a:latin typeface="Söhne"/>
                  </a:rPr>
                  <a:t>.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𝜁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pt-BR" sz="1600" b="0" i="0" dirty="0">
                    <a:effectLst/>
                    <a:latin typeface="Söhne"/>
                  </a:rPr>
                  <a:t> amortecimento crítico.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𝜁</m:t>
                    </m:r>
                    <m:r>
                      <a:rPr lang="pt-BR" sz="1600" b="0" i="1">
                        <a:effectLst/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pt-BR" sz="1600" b="0" i="0" dirty="0">
                    <a:effectLst/>
                    <a:latin typeface="Söhne"/>
                  </a:rPr>
                  <a:t>: </a:t>
                </a:r>
                <a:r>
                  <a:rPr lang="pt-BR" sz="1600" b="0" i="0" dirty="0" err="1">
                    <a:effectLst/>
                    <a:latin typeface="Söhne"/>
                  </a:rPr>
                  <a:t>superamortecimento</a:t>
                </a:r>
                <a:r>
                  <a:rPr lang="pt-BR" sz="1600" b="0" i="0" dirty="0">
                    <a:effectLst/>
                    <a:latin typeface="Söhne"/>
                  </a:rPr>
                  <a:t>.</a:t>
                </a:r>
                <a:endParaRPr lang="pt-BR" sz="16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7BF05A8-1905-B98D-0F21-B56CC47F6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0543" y="2361441"/>
                <a:ext cx="4710546" cy="3942969"/>
              </a:xfrm>
              <a:blipFill>
                <a:blip r:embed="rId3"/>
                <a:stretch>
                  <a:fillRect l="-517" r="-7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7D7D55-AB72-C769-9017-C519ECED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55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0744B-DD01-7D85-F867-CE143CC9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B49417-9623-6309-BC37-F29E6E33E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Nesta aula foi ensinado sobre as Características Dinâmicas dos Processos Industriais, com o objetivo de entender como elas afetam a saída dos processos industriais. </a:t>
            </a:r>
          </a:p>
          <a:p>
            <a:pPr algn="just"/>
            <a:r>
              <a:rPr lang="pt-BR" dirty="0"/>
              <a:t>Desta forma, foi explicado: a Natureza Multivariável, o Impacto dos Atrasos, a Ordem, o Comportamento Não Linear, a Dinâmica de Múltiplas Escalas Temporais, as Perturbações e a Instabilidade nos Processos Industriais. </a:t>
            </a:r>
          </a:p>
          <a:p>
            <a:pPr algn="just"/>
            <a:r>
              <a:rPr lang="pt-BR" dirty="0"/>
              <a:t>Consequentemente, a partir do conceito dessas características dinâmicas dos Processos Industriais, é possível identificar como elas atuam nos equipamentos do Laboratório.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7F2F1-9070-3BA9-9B9C-A4DEAAF2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22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58D9B-45CA-EEA9-A8E8-D04C0B5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Exercícios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396A1-DD61-3C49-79FA-1411ABA8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pt-BR" sz="3600" dirty="0"/>
              <a:t>Através do que foi dado hoje, observe as características dinâmicas das malhas (temperatura, nível, vazão e pressão) de controle da bancada da FESTO.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D7D4D2-F33D-DCCA-C857-124C4EAC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09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BQP - Controle e Automação Industrial">
            <a:extLst>
              <a:ext uri="{FF2B5EF4-FFF2-40B4-BE49-F238E27FC236}">
                <a16:creationId xmlns:a16="http://schemas.microsoft.com/office/drawing/2014/main" id="{D3993B90-5158-E74D-6C15-CE992671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9" r="-2" b="11588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aiba como funciona o controle de processos industriais - RTI Automação">
            <a:extLst>
              <a:ext uri="{FF2B5EF4-FFF2-40B4-BE49-F238E27FC236}">
                <a16:creationId xmlns:a16="http://schemas.microsoft.com/office/drawing/2014/main" id="{07E33A69-BA6B-48AB-B51B-F8C4F73FB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19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04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C0CACB-C4BC-7CC0-BF6F-7A44F9CA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pt-BR" sz="3400"/>
              <a:t>Introdução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3576B4-A613-03B2-F4D9-A498E5AB1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algn="just"/>
            <a:r>
              <a:rPr lang="pt-BR" sz="2000" b="0" i="0">
                <a:effectLst/>
              </a:rPr>
              <a:t>Processos industriais são inerentemente complexos, envolvendo uma série de variáveis interconectadas que mudam com o tempo. </a:t>
            </a:r>
          </a:p>
          <a:p>
            <a:pPr algn="just"/>
            <a:r>
              <a:rPr lang="pt-BR" sz="2000" b="0" i="0">
                <a:effectLst/>
              </a:rPr>
              <a:t>É essencial compreender essas características dinâmicas para operar, controlar e otimizar efetivamente esses sistemas.</a:t>
            </a:r>
            <a:endParaRPr lang="pt-BR" sz="2000" b="0" i="0" dirty="0">
              <a:effectLst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6AA800-462E-F835-5EE7-3CBEA2F8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49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56A95B-B1A6-3B27-A5BC-F6BFC65F84FB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CEA7E5-7A2F-C00F-116C-564F7D9F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2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6" name="Freeform: Shape 1065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8" name="Freeform: Shape 1067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EE0C6-91FF-C296-7511-36054FE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pt-BR" sz="3400"/>
              <a:t>Natureza Multivariável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29ACC5-BA83-69CF-0FF6-1BEC77EE9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algn="just"/>
            <a:r>
              <a:rPr lang="pt-BR" sz="1800" b="0" i="0" dirty="0">
                <a:effectLst/>
              </a:rPr>
              <a:t>A natureza multivariável dos processos industriais refere-se ao fato de que, em um processo industrial, normalmente existem várias variáveis de entrada e saída que estão interconectadas. </a:t>
            </a:r>
          </a:p>
          <a:p>
            <a:pPr algn="just"/>
            <a:r>
              <a:rPr lang="pt-BR" sz="1800" b="0" i="0" dirty="0">
                <a:effectLst/>
              </a:rPr>
              <a:t>Isso significa que a mudança em uma variável pode afetar várias outras.</a:t>
            </a:r>
            <a:endParaRPr lang="pt-BR" sz="1800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257EBE3-2CC0-F646-8338-AB8BB4E6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771483"/>
            <a:ext cx="5138928" cy="2235433"/>
          </a:xfrm>
          <a:prstGeom prst="rect">
            <a:avLst/>
          </a:prstGeom>
        </p:spPr>
      </p:pic>
      <p:pic>
        <p:nvPicPr>
          <p:cNvPr id="1026" name="Picture 2" descr="Controle de Processos Multivariáveis">
            <a:extLst>
              <a:ext uri="{FF2B5EF4-FFF2-40B4-BE49-F238E27FC236}">
                <a16:creationId xmlns:a16="http://schemas.microsoft.com/office/drawing/2014/main" id="{F6674016-1EB5-39B6-570E-F680CFE9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256" y="3826463"/>
            <a:ext cx="5138928" cy="19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C81408-8BB6-7FC8-2CCF-4396C5FE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2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5" name="Freeform: Shape 2074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77" name="Freeform: Shape 2076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174F4B-F91E-B295-7630-5BD4A177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pt-BR" sz="3400"/>
              <a:t>Natureza Multivariável</a:t>
            </a: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4B636-7EC9-A429-149C-DC0C0A0C8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algn="just"/>
            <a:r>
              <a:rPr lang="pt-BR" sz="1800" b="0" i="0" dirty="0">
                <a:effectLst/>
              </a:rPr>
              <a:t>Por exemplo, considere o processo de fabricação de cerveja. </a:t>
            </a:r>
          </a:p>
          <a:p>
            <a:pPr algn="just"/>
            <a:r>
              <a:rPr lang="pt-BR" sz="1800" b="0" i="0" dirty="0">
                <a:effectLst/>
              </a:rPr>
              <a:t>Neste processo, as variáveis de entrada podem incluir coisas como a quantidade de ingredientes, a temperatura e o tempo de fermentação, e a pressão sob a qual a fermentação ocorre. </a:t>
            </a:r>
          </a:p>
          <a:p>
            <a:pPr algn="just"/>
            <a:r>
              <a:rPr lang="pt-BR" sz="1800" b="0" i="0" dirty="0">
                <a:effectLst/>
              </a:rPr>
              <a:t>As variáveis de saída podem incluir a taxa de produção de cerveja, a concentração de álcool, a cor e o sabor da cerveja.</a:t>
            </a:r>
            <a:endParaRPr lang="pt-BR" sz="1800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800E7F-D368-9693-16D4-1233EC9D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516" y="517600"/>
            <a:ext cx="3414408" cy="2743200"/>
          </a:xfrm>
          <a:prstGeom prst="rect">
            <a:avLst/>
          </a:prstGeom>
        </p:spPr>
      </p:pic>
      <p:pic>
        <p:nvPicPr>
          <p:cNvPr id="2050" name="Picture 2" descr="Por que monitorar qualidade da água na indústria de cerveja?">
            <a:extLst>
              <a:ext uri="{FF2B5EF4-FFF2-40B4-BE49-F238E27FC236}">
                <a16:creationId xmlns:a16="http://schemas.microsoft.com/office/drawing/2014/main" id="{331789A7-20F4-C157-7E5C-3AA55E23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t="17370"/>
          <a:stretch/>
        </p:blipFill>
        <p:spPr bwMode="auto">
          <a:xfrm>
            <a:off x="6620256" y="3604846"/>
            <a:ext cx="5138928" cy="23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A9C7EE-E87A-308E-1769-CA1A479E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0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15CF38-0A2E-DDFF-69B9-254E7849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Atrasos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59C3E-C772-FCA7-E860-807AFD908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Autofit/>
          </a:bodyPr>
          <a:lstStyle/>
          <a:p>
            <a:pPr algn="just"/>
            <a:r>
              <a:rPr lang="pt-BR" sz="1600" b="0" i="0" dirty="0">
                <a:effectLst/>
              </a:rPr>
              <a:t>O atraso se refere ao tempo que leva para uma ação ou perturbação ter um efeito observável no sistema. </a:t>
            </a:r>
          </a:p>
          <a:p>
            <a:pPr algn="just"/>
            <a:r>
              <a:rPr lang="pt-BR" sz="1600" b="0" i="0" dirty="0">
                <a:effectLst/>
              </a:rPr>
              <a:t>O atraso pode ser devido ao tempo de transporte de materiais ou sinais, o tempo de reação de componentes físicos, ou atrasos inerentes na resposta de processos químicos ou biológicos.</a:t>
            </a: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5FE8B1-1AB4-79D4-7C1A-F10F29AC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8" y="2734056"/>
            <a:ext cx="7412476" cy="34838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C67D95-89A4-C642-DF0E-47635766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pt-BR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B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DE5B21A-DCD6-3F9A-61CF-4B28F8B01E01}"/>
              </a:ext>
            </a:extLst>
          </p:cNvPr>
          <p:cNvSpPr txBox="1">
            <a:spLocks/>
          </p:cNvSpPr>
          <p:nvPr/>
        </p:nvSpPr>
        <p:spPr>
          <a:xfrm>
            <a:off x="3581401" y="6261818"/>
            <a:ext cx="5367636" cy="44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Neste caso, a água para começar a aquecer demora um certo tempo.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F5CC1DF-7A43-30D0-9B02-8FE93B777828}"/>
              </a:ext>
            </a:extLst>
          </p:cNvPr>
          <p:cNvSpPr txBox="1">
            <a:spLocks/>
          </p:cNvSpPr>
          <p:nvPr/>
        </p:nvSpPr>
        <p:spPr>
          <a:xfrm>
            <a:off x="3130903" y="3679961"/>
            <a:ext cx="593809" cy="296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Vapor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D1051A3-BC41-A1F3-60A3-04AEEA2315A2}"/>
              </a:ext>
            </a:extLst>
          </p:cNvPr>
          <p:cNvSpPr txBox="1">
            <a:spLocks/>
          </p:cNvSpPr>
          <p:nvPr/>
        </p:nvSpPr>
        <p:spPr>
          <a:xfrm>
            <a:off x="4013189" y="3204579"/>
            <a:ext cx="593809" cy="296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Água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54F37C1-8196-366E-23CD-D739EF4FC924}"/>
              </a:ext>
            </a:extLst>
          </p:cNvPr>
          <p:cNvSpPr txBox="1">
            <a:spLocks/>
          </p:cNvSpPr>
          <p:nvPr/>
        </p:nvSpPr>
        <p:spPr>
          <a:xfrm>
            <a:off x="5145659" y="4359799"/>
            <a:ext cx="593809" cy="296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Vapor</a:t>
            </a:r>
          </a:p>
        </p:txBody>
      </p:sp>
    </p:spTree>
    <p:extLst>
      <p:ext uri="{BB962C8B-B14F-4D97-AF65-F5344CB8AC3E}">
        <p14:creationId xmlns:p14="http://schemas.microsoft.com/office/powerpoint/2010/main" val="205925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6BC88-5B4B-E110-67D8-44531C48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3400" dirty="0"/>
              <a:t>Atrasos por tempo de transporte (resistência)</a:t>
            </a:r>
          </a:p>
        </p:txBody>
      </p:sp>
      <p:sp>
        <p:nvSpPr>
          <p:cNvPr id="309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CC3C1B-4231-9777-4841-F0216D26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723781" cy="3410712"/>
          </a:xfrm>
        </p:spPr>
        <p:txBody>
          <a:bodyPr anchor="t">
            <a:normAutofit fontScale="92500" lnSpcReduction="10000"/>
          </a:bodyPr>
          <a:lstStyle/>
          <a:p>
            <a:pPr algn="just"/>
            <a:r>
              <a:rPr lang="pt-BR" sz="2200" dirty="0"/>
              <a:t>O</a:t>
            </a:r>
            <a:r>
              <a:rPr lang="pt-BR" sz="2200" b="0" i="0" dirty="0">
                <a:effectLst/>
              </a:rPr>
              <a:t>corre quando há um atraso devido ao tempo necessário para que um sinal ou material se mova de um ponto a outro em um sistema.</a:t>
            </a:r>
          </a:p>
          <a:p>
            <a:pPr algn="just"/>
            <a:r>
              <a:rPr lang="pt-BR" sz="2200" dirty="0"/>
              <a:t>A resistência seria a dificuldade que o fluido enfrenta ao se mover através do tubo, que poderia ser influenciada pelo seu diâmetro, seu comprimento, a viscosidade do fluido, etc.</a:t>
            </a:r>
          </a:p>
          <a:p>
            <a:endParaRPr lang="pt-BR" sz="2200" b="0" i="0" dirty="0">
              <a:effectLst/>
            </a:endParaRPr>
          </a:p>
          <a:p>
            <a:endParaRPr lang="pt-BR" sz="2200" b="0" i="0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715CCD-3CEC-C631-F9C7-55CF5AC8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1"/>
          <a:stretch/>
        </p:blipFill>
        <p:spPr bwMode="auto">
          <a:xfrm>
            <a:off x="4654296" y="673063"/>
            <a:ext cx="6903720" cy="55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EE2BDC-3A7F-08CC-DD2D-C42317E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75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4101E8-22C4-006B-3A44-1E994B6D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4683449" cy="1481328"/>
          </a:xfrm>
        </p:spPr>
        <p:txBody>
          <a:bodyPr anchor="b">
            <a:noAutofit/>
          </a:bodyPr>
          <a:lstStyle/>
          <a:p>
            <a:r>
              <a:rPr lang="pt-BR" sz="3200" i="0" dirty="0">
                <a:effectLst/>
                <a:latin typeface="Söhne"/>
              </a:rPr>
              <a:t>Atraso de Tempo de Processamento (capacitância)</a:t>
            </a:r>
            <a:endParaRPr lang="pt-BR" sz="3200" dirty="0"/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32704-8F14-E25C-9DD4-4AAF177C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i="0" dirty="0">
                <a:effectLst/>
                <a:latin typeface="Söhne"/>
              </a:rPr>
              <a:t>Refere-se a capacidade de  um sistema poder armazenar e liberar energia.</a:t>
            </a:r>
          </a:p>
          <a:p>
            <a:r>
              <a:rPr lang="pt-BR" sz="2200" dirty="0"/>
              <a:t>Neste caso, o atraso de tempo de processamento, é dado pelo tamanho do reservatório.</a:t>
            </a:r>
          </a:p>
          <a:p>
            <a:endParaRPr lang="pt-BR" sz="2200" i="0" dirty="0">
              <a:effectLst/>
              <a:latin typeface="Söhne"/>
            </a:endParaRPr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7" name="Picture 2" descr="Diagrama&#10;&#10;Descrição gerada automaticamente">
            <a:extLst>
              <a:ext uri="{FF2B5EF4-FFF2-40B4-BE49-F238E27FC236}">
                <a16:creationId xmlns:a16="http://schemas.microsoft.com/office/drawing/2014/main" id="{2783D1D9-0693-1686-2358-2EC6CCF3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7" r="30887" b="1"/>
          <a:stretch/>
        </p:blipFill>
        <p:spPr bwMode="auto">
          <a:xfrm>
            <a:off x="6099048" y="783055"/>
            <a:ext cx="5458968" cy="529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46EE81-9CCF-2297-F6BD-183E0270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95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9E98062626E84994D527967C2D06FF" ma:contentTypeVersion="0" ma:contentTypeDescription="Crie um novo documento." ma:contentTypeScope="" ma:versionID="5aaf6b05c69e19c6fc3496ff5f0cc3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c8ca922fc005368d008f66261bbd2e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B3350-B4EC-4E14-8DE5-2DCE663AD0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2DA177-D5CB-4E01-B15F-0F17A5B02E94}">
  <ds:schemaRefs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883AF1-B015-4C29-A21D-0BB797A0C4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3470</TotalTime>
  <Words>2610</Words>
  <Application>Microsoft Office PowerPoint</Application>
  <PresentationFormat>Widescreen</PresentationFormat>
  <Paragraphs>281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KaTeX_Main</vt:lpstr>
      <vt:lpstr>KaTeX_Math</vt:lpstr>
      <vt:lpstr>Söhne</vt:lpstr>
      <vt:lpstr>Tema do Office</vt:lpstr>
      <vt:lpstr>Características Dinâmicas dos Processos Industriais</vt:lpstr>
      <vt:lpstr>Objetivos</vt:lpstr>
      <vt:lpstr>Índice</vt:lpstr>
      <vt:lpstr>Introdução</vt:lpstr>
      <vt:lpstr>Natureza Multivariável</vt:lpstr>
      <vt:lpstr>Natureza Multivariável</vt:lpstr>
      <vt:lpstr>Atrasos</vt:lpstr>
      <vt:lpstr>Atrasos por tempo de transporte (resistência)</vt:lpstr>
      <vt:lpstr>Atraso de Tempo de Processamento (capacitância)</vt:lpstr>
      <vt:lpstr>Tempo Morto</vt:lpstr>
      <vt:lpstr>Atrasos</vt:lpstr>
      <vt:lpstr>Atrasos</vt:lpstr>
      <vt:lpstr>Ordem dos Processos</vt:lpstr>
      <vt:lpstr>Ordem dos Processos</vt:lpstr>
      <vt:lpstr>Processo de Primeira Ordem</vt:lpstr>
      <vt:lpstr>Processo de Primeira Ordem</vt:lpstr>
      <vt:lpstr>Processo de Primeira Ordem</vt:lpstr>
      <vt:lpstr>Processo de Segunda Ordem</vt:lpstr>
      <vt:lpstr>Processo de Segunda Ordem</vt:lpstr>
      <vt:lpstr>Processo de Segunda Ordem</vt:lpstr>
      <vt:lpstr>Processo de Segunda Ordem</vt:lpstr>
      <vt:lpstr>Comportamento Não Linear</vt:lpstr>
      <vt:lpstr>Comportamento Não Linear</vt:lpstr>
      <vt:lpstr>Comportamento Não Linear</vt:lpstr>
      <vt:lpstr>Comportamento Não Linear</vt:lpstr>
      <vt:lpstr>Comportamento Não Linear</vt:lpstr>
      <vt:lpstr>Comportamento Não Linear</vt:lpstr>
      <vt:lpstr>Comportamento Não Linear</vt:lpstr>
      <vt:lpstr>Dinâmicas de Múltiplas Escalas Temporais</vt:lpstr>
      <vt:lpstr>Dinâmicas de Múltiplas Escalas Temporais</vt:lpstr>
      <vt:lpstr>Perturbações</vt:lpstr>
      <vt:lpstr>Perturbações</vt:lpstr>
      <vt:lpstr>Perturbações</vt:lpstr>
      <vt:lpstr>Perturbações</vt:lpstr>
      <vt:lpstr>Instabilidade</vt:lpstr>
      <vt:lpstr>Instabilidade</vt:lpstr>
      <vt:lpstr>Instabilidade</vt:lpstr>
      <vt:lpstr>Conclusões</vt:lpstr>
      <vt:lpstr>Exercícios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Construção da Estrutura Física do Robô</dc:title>
  <dc:creator>Dhiego Fernandes Carvalho</dc:creator>
  <cp:lastModifiedBy>Dhiego Fernandes Carvalho</cp:lastModifiedBy>
  <cp:revision>71</cp:revision>
  <dcterms:created xsi:type="dcterms:W3CDTF">2023-03-23T15:31:03Z</dcterms:created>
  <dcterms:modified xsi:type="dcterms:W3CDTF">2024-07-04T20:48:28Z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0x010100E29E98062626E84994D527967C2D06FF</vt:lpwstr>
  </property>
</Properties>
</file>